
<file path=[Content_Types].xml><?xml version="1.0" encoding="utf-8"?>
<Types xmlns="http://schemas.openxmlformats.org/package/2006/content-types">
  <Default Extension="xml" ContentType="application/vnd.openxmlformats-officedocument.presentationml.presentation.main+xml"/>
  <Default Extension="png" ContentType="image/png"/>
  <Default Extension="jpg" ContentType="image/jpeg"/>
  <Default Extension="rels" ContentType="application/vnd.openxmlformats-package.relationships+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Masters/theme/theme1.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tableStyles.xml" ContentType="application/vnd.openxmlformats-officedocument.presentationml.tableStyles+xml"/>
</Types>
</file>

<file path=_rels/.rels>&#65279;<?xml version="1.0" encoding="utf-8"?><Relationships xmlns="http://schemas.openxmlformats.org/package/2006/relationships"><Relationship Type="http://schemas.openxmlformats.org/officeDocument/2006/relationships/officeDocument" Target="/ppt/presentation.xml" Id="R50690595aacf4921"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12192000" cy="6858000"/>
  <p:notesSz cx="6858000" cy="9144000"/>
  <p:defaultTex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p:defaultTextStyle>
</p:presentation>
</file>

<file path=ppt/tableStyles.xml><?xml version="1.0" encoding="utf-8"?>
<a:tblStyleLst xmlns:a="http://schemas.openxmlformats.org/drawingml/2006/main" def="{5C22544A-7EE6-4342-B048-85BDC9FD1C3A}"/>
</file>

<file path=ppt/_rels/presentation.xml.rels>&#65279;<?xml version="1.0" encoding="utf-8"?><Relationships xmlns="http://schemas.openxmlformats.org/package/2006/relationships"><Relationship Type="http://schemas.openxmlformats.org/officeDocument/2006/relationships/slideMaster" Target="/ppt/slideMasters/slideMaster1.xml" Id="rId1" /><Relationship Type="http://schemas.openxmlformats.org/officeDocument/2006/relationships/theme" Target="/ppt/slideMasters/theme/theme1.xml" Id="rId2" /><Relationship Type="http://schemas.openxmlformats.org/officeDocument/2006/relationships/slide" Target="/ppt/slides/slide1.xml" Id="rId3" /><Relationship Type="http://schemas.openxmlformats.org/officeDocument/2006/relationships/slide" Target="/ppt/slides/slide2.xml" Id="rId4" /><Relationship Type="http://schemas.openxmlformats.org/officeDocument/2006/relationships/slide" Target="/ppt/slides/slide3.xml" Id="rId5" /><Relationship Type="http://schemas.openxmlformats.org/officeDocument/2006/relationships/slide" Target="/ppt/slides/slide4.xml" Id="rId6" /><Relationship Type="http://schemas.openxmlformats.org/officeDocument/2006/relationships/slide" Target="/ppt/slides/slide5.xml" Id="rId7" /><Relationship Type="http://schemas.openxmlformats.org/officeDocument/2006/relationships/slide" Target="/ppt/slides/slide6.xml" Id="rId8" /><Relationship Type="http://schemas.openxmlformats.org/officeDocument/2006/relationships/slide" Target="/ppt/slides/slide7.xml" Id="rId9" /><Relationship Type="http://schemas.openxmlformats.org/officeDocument/2006/relationships/slide" Target="/ppt/slides/slide8.xml" Id="rId10" /><Relationship Type="http://schemas.openxmlformats.org/officeDocument/2006/relationships/slide" Target="/ppt/slides/slide9.xml" Id="rId11" /><Relationship Type="http://schemas.openxmlformats.org/officeDocument/2006/relationships/slide" Target="/ppt/slides/slide10.xml" Id="rId12" /><Relationship Type="http://schemas.openxmlformats.org/officeDocument/2006/relationships/slide" Target="/ppt/slides/slide11.xml" Id="rId13" /><Relationship Type="http://schemas.openxmlformats.org/officeDocument/2006/relationships/slide" Target="/ppt/slides/slide12.xml" Id="rId14" /><Relationship Type="http://schemas.openxmlformats.org/officeDocument/2006/relationships/slide" Target="/ppt/slides/slide13.xml" Id="rId15" /><Relationship Type="http://schemas.openxmlformats.org/officeDocument/2006/relationships/slide" Target="/ppt/slides/slide14.xml" Id="rId16" /><Relationship Type="http://schemas.openxmlformats.org/officeDocument/2006/relationships/slide" Target="/ppt/slides/slide15.xml" Id="rId17" /><Relationship Type="http://schemas.openxmlformats.org/officeDocument/2006/relationships/slide" Target="/ppt/slides/slide16.xml" Id="rId18" /><Relationship Type="http://schemas.openxmlformats.org/officeDocument/2006/relationships/slide" Target="/ppt/slides/slide17.xml" Id="rId19" /><Relationship Type="http://schemas.openxmlformats.org/officeDocument/2006/relationships/slide" Target="/ppt/slides/slide18.xml" Id="rId20" /><Relationship Type="http://schemas.openxmlformats.org/officeDocument/2006/relationships/slide" Target="/ppt/slides/slide19.xml" Id="rId21" /><Relationship Type="http://schemas.openxmlformats.org/officeDocument/2006/relationships/tableStyles" Target="/ppt/tableStyles.xml" Id="rId22" /></Relationships>
</file>

<file path=ppt/media/image.jpg>
</file>

<file path=ppt/media/image.png>
</file>

<file path=ppt/media/image10.jpg>
</file>

<file path=ppt/media/image10.png>
</file>

<file path=ppt/media/image11.jpg>
</file>

<file path=ppt/media/image11.png>
</file>

<file path=ppt/media/image12.jpg>
</file>

<file path=ppt/media/image12.png>
</file>

<file path=ppt/media/image13.jpg>
</file>

<file path=ppt/media/image13.png>
</file>

<file path=ppt/media/image14.jpg>
</file>

<file path=ppt/media/image14.png>
</file>

<file path=ppt/media/image15.jpg>
</file>

<file path=ppt/media/image15.png>
</file>

<file path=ppt/media/image16.jpg>
</file>

<file path=ppt/media/image16.png>
</file>

<file path=ppt/media/image17.jpg>
</file>

<file path=ppt/media/image17.png>
</file>

<file path=ppt/media/image18.png>
</file>

<file path=ppt/media/image19.png>
</file>

<file path=ppt/media/image2.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png>
</file>

<file path=ppt/media/image30.png>
</file>

<file path=ppt/media/image31.png>
</file>

<file path=ppt/media/image32.png>
</file>

<file path=ppt/media/image4.jpg>
</file>

<file path=ppt/media/image4.png>
</file>

<file path=ppt/media/image5.jpg>
</file>

<file path=ppt/media/image5.png>
</file>

<file path=ppt/media/image6.jpg>
</file>

<file path=ppt/media/image6.png>
</file>

<file path=ppt/media/image7.jpg>
</file>

<file path=ppt/media/image7.png>
</file>

<file path=ppt/media/image8.jpg>
</file>

<file path=ppt/media/image8.png>
</file>

<file path=ppt/media/image9.jpg>
</file>

<file path=ppt/media/image9.png>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10.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1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1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3.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4.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5.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6.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7.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8.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9.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封面">
    <p:spTree>
      <p:nvGrpSpPr>
        <p:cNvPr id="1" name=""/>
        <p:cNvGrpSpPr/>
        <p:nvPr/>
      </p:nvGrpSpPr>
      <p:grpSpPr>
        <a:xfrm>
          <a:off x="0" y="0"/>
          <a:ext cx="0" cy="0"/>
          <a:chOff x="0" y="0"/>
          <a:chExt cx="0" cy="0"/>
        </a:xfrm>
      </p:grpSpPr>
      <p:sp>
        <p:nvSpPr>
          <p:cNvPr id="2" name="标题 1"/>
          <p:cNvSpPr/>
          <p:nvPr>
            <p:ph type="ctrTitle"/>
          </p:nvPr>
        </p:nvSpPr>
        <p:spPr>
          <a:xfrm>
            <a:off x="1524000" y="1470233"/>
            <a:ext cx="9144000" cy="2387600"/>
          </a:xfrm>
        </p:spPr>
        <p:txBody>
          <a:bodyPr anchor="b"/>
          <a:lstStyle>
            <a:lvl1pPr lvl="0" algn="ctr">
              <a:defRPr sz="6000"/>
            </a:lvl1pPr>
          </a:lstStyle>
          <a:p>
            <a:r>
              <a:rPr lang="zh-CN"/>
              <a:t>单击此处编辑母版标题样式</a:t>
            </a:r>
          </a:p>
        </p:txBody>
      </p:sp>
      <p:sp>
        <p:nvSpPr>
          <p:cNvPr id="3" name="副标题 2"/>
          <p:cNvSpPr/>
          <p:nvPr>
            <p:ph type="subTitle" idx="1"/>
          </p:nvPr>
        </p:nvSpPr>
        <p:spPr>
          <a:xfrm>
            <a:off x="1524000" y="3949908"/>
            <a:ext cx="9144000" cy="1655762"/>
          </a:xfrm>
        </p:spPr>
        <p:txBody>
          <a:bodyPr/>
          <a:lstStyle>
            <a:lvl1pPr marL="0" lvl="0" indent="0" algn="ctr">
              <a:buNone/>
              <a:defRPr sz="2400"/>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三栏内容">
    <p:spTree>
      <p:nvGrpSpPr>
        <p:cNvPr id="1" name=""/>
        <p:cNvGrpSpPr/>
        <p:nvPr/>
      </p:nvGrpSpPr>
      <p:grpSpPr>
        <a:xfrm>
          <a:off x="0" y="0"/>
          <a:ext cx="0" cy="0"/>
          <a:chOff x="0" y="0"/>
          <a:chExt cx="0" cy="0"/>
        </a:xfrm>
      </p:grpSpPr>
      <p:sp>
        <p:nvSpPr>
          <p:cNvPr id="2" name="标题 1"/>
          <p:cNvSpPr/>
          <p:nvPr>
            <p:ph type="title"/>
          </p:nvPr>
        </p:nvSpPr>
        <p:spPr/>
        <p:txBody>
          <a:bodyPr/>
          <a:lstStyle/>
          <a:p>
            <a:r>
              <a:rPr lang="zh-CN"/>
              <a:t>单击此处编辑母版标题样式</a:t>
            </a:r>
          </a:p>
        </p:txBody>
      </p:sp>
      <p:sp>
        <p:nvSpPr>
          <p:cNvPr id="3" name="内容占位符 2"/>
          <p:cNvSpPr/>
          <p:nvPr>
            <p:ph idx="1"/>
          </p:nvPr>
        </p:nvSpPr>
        <p:spPr>
          <a:xfrm>
            <a:off x="838200" y="1825625"/>
            <a:ext cx="3299791" cy="435133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4" name="内容占位符 3"/>
          <p:cNvSpPr/>
          <p:nvPr>
            <p:ph idx="2"/>
          </p:nvPr>
        </p:nvSpPr>
        <p:spPr>
          <a:xfrm>
            <a:off x="4446104" y="1825625"/>
            <a:ext cx="3299791" cy="435133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5" name="内容占位符 3"/>
          <p:cNvSpPr/>
          <p:nvPr>
            <p:ph idx="10"/>
          </p:nvPr>
        </p:nvSpPr>
        <p:spPr>
          <a:xfrm>
            <a:off x="8054009" y="1825625"/>
            <a:ext cx="3299791" cy="435133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两行内容">
    <p:spTree>
      <p:nvGrpSpPr>
        <p:cNvPr id="1" name=""/>
        <p:cNvGrpSpPr/>
        <p:nvPr/>
      </p:nvGrpSpPr>
      <p:grpSpPr>
        <a:xfrm>
          <a:off x="0" y="0"/>
          <a:ext cx="0" cy="0"/>
          <a:chOff x="0" y="0"/>
          <a:chExt cx="0" cy="0"/>
        </a:xfrm>
      </p:grpSpPr>
      <p:sp>
        <p:nvSpPr>
          <p:cNvPr id="2" name="标题 1"/>
          <p:cNvSpPr/>
          <p:nvPr>
            <p:ph type="title"/>
          </p:nvPr>
        </p:nvSpPr>
        <p:spPr/>
        <p:txBody>
          <a:bodyPr/>
          <a:lstStyle/>
          <a:p>
            <a:r>
              <a:rPr lang="zh-CN"/>
              <a:t>单击此处编辑母版标题样式</a:t>
            </a:r>
          </a:p>
        </p:txBody>
      </p:sp>
      <p:sp>
        <p:nvSpPr>
          <p:cNvPr id="4" name="内容占位符 3"/>
          <p:cNvSpPr/>
          <p:nvPr>
            <p:ph idx="10"/>
          </p:nvPr>
        </p:nvSpPr>
        <p:spPr>
          <a:xfrm>
            <a:off x="838200" y="1690688"/>
            <a:ext cx="10515600" cy="2172811"/>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5" name="内容占位符 3"/>
          <p:cNvSpPr/>
          <p:nvPr>
            <p:ph idx="11"/>
          </p:nvPr>
        </p:nvSpPr>
        <p:spPr>
          <a:xfrm>
            <a:off x="838200" y="3863500"/>
            <a:ext cx="10515600" cy="2241232"/>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多张图片">
    <p:spTree>
      <p:nvGrpSpPr>
        <p:cNvPr id="1" name=""/>
        <p:cNvGrpSpPr/>
        <p:nvPr/>
      </p:nvGrpSpPr>
      <p:grpSpPr>
        <a:xfrm>
          <a:off x="0" y="0"/>
          <a:ext cx="0" cy="0"/>
          <a:chOff x="0" y="0"/>
          <a:chExt cx="0" cy="0"/>
        </a:xfrm>
      </p:grpSpPr>
      <p:sp>
        <p:nvSpPr>
          <p:cNvPr id="3" name="标题 1"/>
          <p:cNvSpPr/>
          <p:nvPr>
            <p:ph type="title"/>
          </p:nvPr>
        </p:nvSpPr>
        <p:spPr>
          <a:xfrm>
            <a:off x="838200" y="365125"/>
            <a:ext cx="10515600" cy="1325563"/>
          </a:xfrm>
        </p:spPr>
        <p:txBody>
          <a:bodyPr/>
          <a:lstStyle/>
          <a:p>
            <a:r>
              <a:rPr lang="zh-CN"/>
              <a:t>单击此处编辑母版标题样式</a:t>
            </a:r>
          </a:p>
        </p:txBody>
      </p:sp>
      <p:sp>
        <p:nvSpPr>
          <p:cNvPr id="7" name="图片占位符 6"/>
          <p:cNvSpPr/>
          <p:nvPr>
            <p:ph type="pic" idx="10"/>
          </p:nvPr>
        </p:nvSpPr>
        <p:spPr>
          <a:xfrm>
            <a:off x="838200" y="1690689"/>
            <a:ext cx="5257800" cy="2338886"/>
          </a:xfrm>
        </p:spPr>
        <p:txBody>
          <a:bodyPr/>
          <a:lstStyle/>
          <a:p>
            <a:endParaRPr lang="zh-CN"/>
          </a:p>
        </p:txBody>
      </p:sp>
      <p:sp>
        <p:nvSpPr>
          <p:cNvPr id="8" name="图片占位符 6"/>
          <p:cNvSpPr/>
          <p:nvPr>
            <p:ph type="pic" idx="11"/>
          </p:nvPr>
        </p:nvSpPr>
        <p:spPr>
          <a:xfrm>
            <a:off x="6096001" y="1690689"/>
            <a:ext cx="5257802" cy="2338886"/>
          </a:xfrm>
        </p:spPr>
        <p:txBody>
          <a:bodyPr/>
          <a:lstStyle/>
          <a:p>
            <a:endParaRPr lang="zh-CN"/>
          </a:p>
        </p:txBody>
      </p:sp>
      <p:sp>
        <p:nvSpPr>
          <p:cNvPr id="9" name="图片占位符 6"/>
          <p:cNvSpPr/>
          <p:nvPr>
            <p:ph type="pic" idx="12"/>
          </p:nvPr>
        </p:nvSpPr>
        <p:spPr>
          <a:xfrm>
            <a:off x="838200" y="4029575"/>
            <a:ext cx="5257800" cy="2338886"/>
          </a:xfrm>
        </p:spPr>
        <p:txBody>
          <a:bodyPr/>
          <a:lstStyle/>
          <a:p>
            <a:endParaRPr lang="zh-CN"/>
          </a:p>
        </p:txBody>
      </p:sp>
      <p:sp>
        <p:nvSpPr>
          <p:cNvPr id="10" name="图片占位符 6"/>
          <p:cNvSpPr/>
          <p:nvPr>
            <p:ph type="pic" idx="13"/>
          </p:nvPr>
        </p:nvSpPr>
        <p:spPr>
          <a:xfrm>
            <a:off x="6096001" y="4029575"/>
            <a:ext cx="5257802" cy="2338886"/>
          </a:xfrm>
        </p:spPr>
        <p:txBody>
          <a:bodyPr/>
          <a:lstStyle/>
          <a:p>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标题内容">
    <p:spTree>
      <p:nvGrpSpPr>
        <p:cNvPr id="1" name=""/>
        <p:cNvGrpSpPr/>
        <p:nvPr/>
      </p:nvGrpSpPr>
      <p:grpSpPr>
        <a:xfrm>
          <a:off x="0" y="0"/>
          <a:ext cx="0" cy="0"/>
          <a:chOff x="0" y="0"/>
          <a:chExt cx="0" cy="0"/>
        </a:xfrm>
      </p:grpSpPr>
      <p:sp>
        <p:nvSpPr>
          <p:cNvPr id="2" name="标题 1"/>
          <p:cNvSpPr/>
          <p:nvPr>
            <p:ph type="title"/>
          </p:nvPr>
        </p:nvSpPr>
        <p:spPr/>
        <p:txBody>
          <a:bodyPr/>
          <a:lstStyle/>
          <a:p>
            <a:r>
              <a:rPr lang="zh-CN"/>
              <a:t>单击此处编辑母版标题样式</a:t>
            </a:r>
          </a:p>
        </p:txBody>
      </p:sp>
      <p:sp>
        <p:nvSpPr>
          <p:cNvPr id="3" name="内容占位符 2"/>
          <p:cNvSpPr/>
          <p:nvPr>
            <p:ph idx="1"/>
          </p:nvPr>
        </p:nvSpPr>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空白页">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节标题">
    <p:spTree>
      <p:nvGrpSpPr>
        <p:cNvPr id="1" name=""/>
        <p:cNvGrpSpPr/>
        <p:nvPr/>
      </p:nvGrpSpPr>
      <p:grpSpPr>
        <a:xfrm>
          <a:off x="0" y="0"/>
          <a:ext cx="0" cy="0"/>
          <a:chOff x="0" y="0"/>
          <a:chExt cx="0" cy="0"/>
        </a:xfrm>
      </p:grpSpPr>
      <p:sp>
        <p:nvSpPr>
          <p:cNvPr id="2" name="标题 1"/>
          <p:cNvSpPr/>
          <p:nvPr>
            <p:ph type="title"/>
          </p:nvPr>
        </p:nvSpPr>
        <p:spPr>
          <a:xfrm>
            <a:off x="831850" y="1471199"/>
            <a:ext cx="10515600" cy="2852737"/>
          </a:xfrm>
        </p:spPr>
        <p:txBody>
          <a:bodyPr anchor="b"/>
          <a:lstStyle>
            <a:lvl1pPr lvl="0">
              <a:defRPr sz="6000"/>
            </a:lvl1pPr>
          </a:lstStyle>
          <a:p>
            <a:r>
              <a:rPr lang="zh-CN"/>
              <a:t>单击此处编辑母版标题样式</a:t>
            </a:r>
          </a:p>
        </p:txBody>
      </p:sp>
      <p:sp>
        <p:nvSpPr>
          <p:cNvPr id="3" name="文本占位符 2"/>
          <p:cNvSpPr/>
          <p:nvPr>
            <p:ph type="body" idx="1"/>
          </p:nvPr>
        </p:nvSpPr>
        <p:spPr>
          <a:xfrm>
            <a:off x="831850" y="4350924"/>
            <a:ext cx="10515600" cy="1500187"/>
          </a:xfrm>
        </p:spPr>
        <p:txBody>
          <a:bodyPr/>
          <a:lstStyle>
            <a:lvl1pPr marL="0" lvl="0" indent="0">
              <a:buNone/>
              <a:defRPr sz="2400">
                <a:solidFill>
                  <a:schemeClr val="tx1">
                    <a:tint val="75000"/>
                  </a:schemeClr>
                </a:solidFill>
              </a:defRPr>
            </a:lvl1pPr>
            <a:lvl2pPr marL="457200" lvl="1" indent="0">
              <a:buNone/>
              <a:defRPr sz="2000">
                <a:solidFill>
                  <a:schemeClr val="tx1">
                    <a:tint val="75000"/>
                  </a:schemeClr>
                </a:solidFill>
              </a:defRPr>
            </a:lvl2pPr>
            <a:lvl3pPr marL="914400" lvl="2" indent="0">
              <a:buNone/>
              <a:defRPr sz="1800">
                <a:solidFill>
                  <a:schemeClr val="tx1">
                    <a:tint val="75000"/>
                  </a:schemeClr>
                </a:solidFill>
              </a:defRPr>
            </a:lvl3pPr>
            <a:lvl4pPr marL="1371600" lvl="3" indent="0">
              <a:buNone/>
              <a:defRPr sz="1600">
                <a:solidFill>
                  <a:schemeClr val="tx1">
                    <a:tint val="75000"/>
                  </a:schemeClr>
                </a:solidFill>
              </a:defRPr>
            </a:lvl4pPr>
            <a:lvl5pPr marL="1828800" lvl="4" indent="0">
              <a:buNone/>
              <a:defRPr sz="1600">
                <a:solidFill>
                  <a:schemeClr val="tx1">
                    <a:tint val="75000"/>
                  </a:schemeClr>
                </a:solidFill>
              </a:defRPr>
            </a:lvl5pPr>
            <a:lvl6pPr marL="2286000" lvl="5" indent="0">
              <a:buNone/>
              <a:defRPr sz="1600">
                <a:solidFill>
                  <a:schemeClr val="tx1">
                    <a:tint val="75000"/>
                  </a:schemeClr>
                </a:solidFill>
              </a:defRPr>
            </a:lvl6pPr>
            <a:lvl7pPr marL="2743200" lvl="6" indent="0">
              <a:buNone/>
              <a:defRPr sz="1600">
                <a:solidFill>
                  <a:schemeClr val="tx1">
                    <a:tint val="75000"/>
                  </a:schemeClr>
                </a:solidFill>
              </a:defRPr>
            </a:lvl7pPr>
            <a:lvl8pPr marL="3200400" lvl="7" indent="0">
              <a:buNone/>
              <a:defRPr sz="1600">
                <a:solidFill>
                  <a:schemeClr val="tx1">
                    <a:tint val="75000"/>
                  </a:schemeClr>
                </a:solidFill>
              </a:defRPr>
            </a:lvl8pPr>
            <a:lvl9pPr marL="3657600" lvl="8" indent="0">
              <a:buNone/>
              <a:defRPr sz="1600">
                <a:solidFill>
                  <a:schemeClr val="tx1">
                    <a:tint val="75000"/>
                  </a:schemeClr>
                </a:solidFill>
              </a:defRPr>
            </a:lvl9pPr>
          </a:lstStyle>
          <a:p>
            <a:pPr lvl="0"/>
            <a:r>
              <a:rPr lang="zh-CN"/>
              <a:t>单击此处编辑母版文本样式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两栏内容">
    <p:spTree>
      <p:nvGrpSpPr>
        <p:cNvPr id="1" name=""/>
        <p:cNvGrpSpPr/>
        <p:nvPr/>
      </p:nvGrpSpPr>
      <p:grpSpPr>
        <a:xfrm>
          <a:off x="0" y="0"/>
          <a:ext cx="0" cy="0"/>
          <a:chOff x="0" y="0"/>
          <a:chExt cx="0" cy="0"/>
        </a:xfrm>
      </p:grpSpPr>
      <p:sp>
        <p:nvSpPr>
          <p:cNvPr id="2" name="标题 1"/>
          <p:cNvSpPr/>
          <p:nvPr>
            <p:ph type="title"/>
          </p:nvPr>
        </p:nvSpPr>
        <p:spPr/>
        <p:txBody>
          <a:bodyPr/>
          <a:lstStyle/>
          <a:p>
            <a:r>
              <a:rPr lang="zh-CN"/>
              <a:t>单击此处编辑母版标题样式</a:t>
            </a:r>
          </a:p>
        </p:txBody>
      </p:sp>
      <p:sp>
        <p:nvSpPr>
          <p:cNvPr id="3" name="内容占位符 2"/>
          <p:cNvSpPr/>
          <p:nvPr>
            <p:ph idx="1"/>
          </p:nvPr>
        </p:nvSpPr>
        <p:spPr>
          <a:xfrm>
            <a:off x="838200" y="1825625"/>
            <a:ext cx="5181600" cy="435133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4" name="内容占位符 3"/>
          <p:cNvSpPr/>
          <p:nvPr>
            <p:ph idx="2"/>
          </p:nvPr>
        </p:nvSpPr>
        <p:spPr>
          <a:xfrm>
            <a:off x="6172200" y="1825625"/>
            <a:ext cx="5181600" cy="435133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对比内容">
    <p:spTree>
      <p:nvGrpSpPr>
        <p:cNvPr id="1" name=""/>
        <p:cNvGrpSpPr/>
        <p:nvPr/>
      </p:nvGrpSpPr>
      <p:grpSpPr>
        <a:xfrm>
          <a:off x="0" y="0"/>
          <a:ext cx="0" cy="0"/>
          <a:chOff x="0" y="0"/>
          <a:chExt cx="0" cy="0"/>
        </a:xfrm>
      </p:grpSpPr>
      <p:sp>
        <p:nvSpPr>
          <p:cNvPr id="2" name="标题 1"/>
          <p:cNvSpPr/>
          <p:nvPr>
            <p:ph type="title"/>
          </p:nvPr>
        </p:nvSpPr>
        <p:spPr>
          <a:xfrm>
            <a:off x="839788" y="365125"/>
            <a:ext cx="10515600" cy="1325563"/>
          </a:xfrm>
        </p:spPr>
        <p:txBody>
          <a:bodyPr/>
          <a:lstStyle/>
          <a:p>
            <a:r>
              <a:rPr lang="zh-CN"/>
              <a:t>单击此处编辑母版标题样式</a:t>
            </a:r>
          </a:p>
        </p:txBody>
      </p:sp>
      <p:sp>
        <p:nvSpPr>
          <p:cNvPr id="3" name="文本占位符 2"/>
          <p:cNvSpPr/>
          <p:nvPr>
            <p:ph type="body" idx="1"/>
          </p:nvPr>
        </p:nvSpPr>
        <p:spPr>
          <a:xfrm>
            <a:off x="839788" y="1681163"/>
            <a:ext cx="5157787" cy="823912"/>
          </a:xfrm>
        </p:spPr>
        <p:txBody>
          <a:bodyPr anchor="b"/>
          <a:lstStyle>
            <a:lvl1pPr marL="0" lvl="0" indent="0">
              <a:buNone/>
              <a:defRPr sz="2400" b="1"/>
            </a:lvl1pPr>
            <a:lvl2pPr marL="457200" lvl="1" indent="0">
              <a:buNone/>
              <a:defRPr sz="2000" b="1"/>
            </a:lvl2pPr>
            <a:lvl3pPr marL="914400" lvl="2" indent="0">
              <a:buNone/>
              <a:defRPr sz="1800" b="1"/>
            </a:lvl3pPr>
            <a:lvl4pPr marL="1371600" lvl="3" indent="0">
              <a:buNone/>
              <a:defRPr sz="1600" b="1"/>
            </a:lvl4pPr>
            <a:lvl5pPr marL="1828800" lvl="4" indent="0">
              <a:buNone/>
              <a:defRPr sz="1600" b="1"/>
            </a:lvl5pPr>
            <a:lvl6pPr marL="2286000" lvl="5" indent="0">
              <a:buNone/>
              <a:defRPr sz="1600" b="1"/>
            </a:lvl6pPr>
            <a:lvl7pPr marL="2743200" lvl="6" indent="0">
              <a:buNone/>
              <a:defRPr sz="1600" b="1"/>
            </a:lvl7pPr>
            <a:lvl8pPr marL="3200400" lvl="7" indent="0">
              <a:buNone/>
              <a:defRPr sz="1600" b="1"/>
            </a:lvl8pPr>
            <a:lvl9pPr marL="3657600" lvl="8" indent="0">
              <a:buNone/>
              <a:defRPr sz="1600" b="1"/>
            </a:lvl9pPr>
          </a:lstStyle>
          <a:p>
            <a:pPr lvl="0"/>
            <a:r>
              <a:rPr lang="zh-CN"/>
              <a:t>单击此处编辑母版文本样式</a:t>
            </a:r>
          </a:p>
        </p:txBody>
      </p:sp>
      <p:sp>
        <p:nvSpPr>
          <p:cNvPr id="4" name="内容占位符 3"/>
          <p:cNvSpPr/>
          <p:nvPr>
            <p:ph idx="2"/>
          </p:nvPr>
        </p:nvSpPr>
        <p:spPr>
          <a:xfrm>
            <a:off x="839788" y="2505075"/>
            <a:ext cx="5157787" cy="368458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5" name="文本占位符 4"/>
          <p:cNvSpPr/>
          <p:nvPr>
            <p:ph type="body" idx="3"/>
          </p:nvPr>
        </p:nvSpPr>
        <p:spPr>
          <a:xfrm>
            <a:off x="6172200" y="1681163"/>
            <a:ext cx="5183188" cy="823912"/>
          </a:xfrm>
        </p:spPr>
        <p:txBody>
          <a:bodyPr anchor="b"/>
          <a:lstStyle>
            <a:lvl1pPr marL="0" lvl="0" indent="0">
              <a:buNone/>
              <a:defRPr sz="2400" b="1"/>
            </a:lvl1pPr>
            <a:lvl2pPr marL="457200" lvl="1" indent="0">
              <a:buNone/>
              <a:defRPr sz="2000" b="1"/>
            </a:lvl2pPr>
            <a:lvl3pPr marL="914400" lvl="2" indent="0">
              <a:buNone/>
              <a:defRPr sz="1800" b="1"/>
            </a:lvl3pPr>
            <a:lvl4pPr marL="1371600" lvl="3" indent="0">
              <a:buNone/>
              <a:defRPr sz="1600" b="1"/>
            </a:lvl4pPr>
            <a:lvl5pPr marL="1828800" lvl="4" indent="0">
              <a:buNone/>
              <a:defRPr sz="1600" b="1"/>
            </a:lvl5pPr>
            <a:lvl6pPr marL="2286000" lvl="5" indent="0">
              <a:buNone/>
              <a:defRPr sz="1600" b="1"/>
            </a:lvl6pPr>
            <a:lvl7pPr marL="2743200" lvl="6" indent="0">
              <a:buNone/>
              <a:defRPr sz="1600" b="1"/>
            </a:lvl7pPr>
            <a:lvl8pPr marL="3200400" lvl="7" indent="0">
              <a:buNone/>
              <a:defRPr sz="1600" b="1"/>
            </a:lvl8pPr>
            <a:lvl9pPr marL="3657600" lvl="8" indent="0">
              <a:buNone/>
              <a:defRPr sz="1600" b="1"/>
            </a:lvl9pPr>
          </a:lstStyle>
          <a:p>
            <a:pPr lvl="0"/>
            <a:r>
              <a:rPr lang="zh-CN"/>
              <a:t>单击此处编辑母版文本样式</a:t>
            </a:r>
          </a:p>
        </p:txBody>
      </p:sp>
      <p:sp>
        <p:nvSpPr>
          <p:cNvPr id="6" name="内容占位符 5"/>
          <p:cNvSpPr/>
          <p:nvPr>
            <p:ph idx="4"/>
          </p:nvPr>
        </p:nvSpPr>
        <p:spPr>
          <a:xfrm>
            <a:off x="6172200" y="2505075"/>
            <a:ext cx="5183188" cy="3684588"/>
          </a:xfrm>
        </p:spPr>
        <p:txBody>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内容与标题">
    <p:spTree>
      <p:nvGrpSpPr>
        <p:cNvPr id="1" name=""/>
        <p:cNvGrpSpPr/>
        <p:nvPr/>
      </p:nvGrpSpPr>
      <p:grpSpPr>
        <a:xfrm>
          <a:off x="0" y="0"/>
          <a:ext cx="0" cy="0"/>
          <a:chOff x="0" y="0"/>
          <a:chExt cx="0" cy="0"/>
        </a:xfrm>
      </p:grpSpPr>
      <p:sp>
        <p:nvSpPr>
          <p:cNvPr id="2" name="标题 1"/>
          <p:cNvSpPr/>
          <p:nvPr>
            <p:ph type="title"/>
          </p:nvPr>
        </p:nvSpPr>
        <p:spPr>
          <a:xfrm>
            <a:off x="839788" y="723106"/>
            <a:ext cx="3932237" cy="1600200"/>
          </a:xfrm>
        </p:spPr>
        <p:txBody>
          <a:bodyPr anchor="b"/>
          <a:lstStyle>
            <a:lvl1pPr lvl="0">
              <a:defRPr sz="3200"/>
            </a:lvl1pPr>
          </a:lstStyle>
          <a:p>
            <a:r>
              <a:rPr lang="zh-CN"/>
              <a:t>单击此处编辑母版标题样式</a:t>
            </a:r>
          </a:p>
        </p:txBody>
      </p:sp>
      <p:sp>
        <p:nvSpPr>
          <p:cNvPr id="3" name="内容占位符 2"/>
          <p:cNvSpPr/>
          <p:nvPr>
            <p:ph idx="1"/>
          </p:nvPr>
        </p:nvSpPr>
        <p:spPr>
          <a:xfrm>
            <a:off x="5183188" y="723106"/>
            <a:ext cx="6172200" cy="5411787"/>
          </a:xfrm>
        </p:spPr>
        <p:txBody>
          <a:bodyPr/>
          <a:lstStyle>
            <a:lvl1pPr lvl="0">
              <a:defRPr sz="3200"/>
            </a:lvl1pPr>
            <a:lvl2pPr lvl="1">
              <a:defRPr sz="2800"/>
            </a:lvl2pPr>
            <a:lvl3pPr lvl="2">
              <a:defRPr sz="2400"/>
            </a:lvl3pPr>
            <a:lvl4pPr lvl="3">
              <a:defRPr sz="2000"/>
            </a:lvl4pPr>
            <a:lvl5pPr lvl="4">
              <a:defRPr sz="2000"/>
            </a:lvl5pPr>
            <a:lvl6pPr lvl="5">
              <a:defRPr sz="2000"/>
            </a:lvl6pPr>
            <a:lvl7pPr lvl="6">
              <a:defRPr sz="2000"/>
            </a:lvl7pPr>
            <a:lvl8pPr lvl="7">
              <a:defRPr sz="2000"/>
            </a:lvl8pPr>
            <a:lvl9pPr lvl="8">
              <a:defRPr sz="2000"/>
            </a:lvl9p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4" name="文本占位符 3"/>
          <p:cNvSpPr/>
          <p:nvPr>
            <p:ph type="body" idx="2"/>
          </p:nvPr>
        </p:nvSpPr>
        <p:spPr>
          <a:xfrm>
            <a:off x="839788" y="2323306"/>
            <a:ext cx="3932237" cy="3811588"/>
          </a:xfrm>
        </p:spPr>
        <p:txBody>
          <a:bodyPr/>
          <a:lstStyle>
            <a:lvl1pPr marL="0" lvl="0" indent="0">
              <a:buNone/>
              <a:defRPr sz="1600"/>
            </a:lvl1pPr>
            <a:lvl2pPr marL="457200" lvl="1" indent="0">
              <a:buNone/>
              <a:defRPr sz="1400"/>
            </a:lvl2pPr>
            <a:lvl3pPr marL="914400" lvl="2" indent="0">
              <a:buNone/>
              <a:defRPr sz="1200"/>
            </a:lvl3pPr>
            <a:lvl4pPr marL="1371600" lvl="3" indent="0">
              <a:buNone/>
              <a:defRPr sz="1000"/>
            </a:lvl4pPr>
            <a:lvl5pPr marL="1828800" lvl="4" indent="0">
              <a:buNone/>
              <a:defRPr sz="1000"/>
            </a:lvl5pPr>
            <a:lvl6pPr marL="2286000" lvl="5" indent="0">
              <a:buNone/>
              <a:defRPr sz="1000"/>
            </a:lvl6pPr>
            <a:lvl7pPr marL="2743200" lvl="6" indent="0">
              <a:buNone/>
              <a:defRPr sz="1000"/>
            </a:lvl7pPr>
            <a:lvl8pPr marL="3200400" lvl="7" indent="0">
              <a:buNone/>
              <a:defRPr sz="1000"/>
            </a:lvl8pPr>
            <a:lvl9pPr marL="3657600" lvl="8" indent="0">
              <a:buNone/>
              <a:defRPr sz="1000"/>
            </a:lvl9pPr>
          </a:lstStyle>
          <a:p>
            <a:pPr lvl="0"/>
            <a:r>
              <a:rPr lang="zh-CN"/>
              <a:t>单击此处编辑母版文本样式</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图片与标题">
    <p:spTree>
      <p:nvGrpSpPr>
        <p:cNvPr id="1" name=""/>
        <p:cNvGrpSpPr/>
        <p:nvPr/>
      </p:nvGrpSpPr>
      <p:grpSpPr>
        <a:xfrm>
          <a:off x="0" y="0"/>
          <a:ext cx="0" cy="0"/>
          <a:chOff x="0" y="0"/>
          <a:chExt cx="0" cy="0"/>
        </a:xfrm>
      </p:grpSpPr>
      <p:sp>
        <p:nvSpPr>
          <p:cNvPr id="2" name="标题 1"/>
          <p:cNvSpPr/>
          <p:nvPr>
            <p:ph type="title"/>
          </p:nvPr>
        </p:nvSpPr>
        <p:spPr>
          <a:xfrm>
            <a:off x="839788" y="727074"/>
            <a:ext cx="3932237" cy="1600200"/>
          </a:xfrm>
        </p:spPr>
        <p:txBody>
          <a:bodyPr anchor="b"/>
          <a:lstStyle>
            <a:lvl1pPr lvl="0">
              <a:defRPr sz="3200"/>
            </a:lvl1pPr>
          </a:lstStyle>
          <a:p>
            <a:r>
              <a:rPr lang="zh-CN"/>
              <a:t>单击此处编辑母版标题样式</a:t>
            </a:r>
          </a:p>
        </p:txBody>
      </p:sp>
      <p:sp>
        <p:nvSpPr>
          <p:cNvPr id="3" name="图片占位符 2"/>
          <p:cNvSpPr/>
          <p:nvPr>
            <p:ph type="pic" idx="1"/>
          </p:nvPr>
        </p:nvSpPr>
        <p:spPr>
          <a:xfrm>
            <a:off x="5183188" y="727075"/>
            <a:ext cx="6172200" cy="5403850"/>
          </a:xfrm>
        </p:spPr>
        <p:txBody>
          <a:bodyPr/>
          <a:lstStyle>
            <a:lvl1pPr marL="0" lvl="0" indent="0">
              <a:buNone/>
              <a:defRPr sz="3200"/>
            </a:lvl1pPr>
            <a:lvl2pPr marL="457200" lvl="1" indent="0">
              <a:buNone/>
              <a:defRPr sz="2800"/>
            </a:lvl2pPr>
            <a:lvl3pPr marL="914400" lvl="2" indent="0">
              <a:buNone/>
              <a:defRPr sz="2400"/>
            </a:lvl3pPr>
            <a:lvl4pPr marL="1371600" lvl="3" indent="0">
              <a:buNone/>
              <a:defRPr sz="2000"/>
            </a:lvl4pPr>
            <a:lvl5pPr marL="1828800" lvl="4" indent="0">
              <a:buNone/>
              <a:defRPr sz="2000"/>
            </a:lvl5pPr>
            <a:lvl6pPr marL="2286000" lvl="5" indent="0">
              <a:buNone/>
              <a:defRPr sz="2000"/>
            </a:lvl6pPr>
            <a:lvl7pPr marL="2743200" lvl="6" indent="0">
              <a:buNone/>
              <a:defRPr sz="2000"/>
            </a:lvl7pPr>
            <a:lvl8pPr marL="3200400" lvl="7" indent="0">
              <a:buNone/>
              <a:defRPr sz="2000"/>
            </a:lvl8pPr>
            <a:lvl9pPr marL="3657600" lvl="8" indent="0">
              <a:buNone/>
              <a:defRPr sz="2000"/>
            </a:lvl9pPr>
          </a:lstStyle>
          <a:p>
            <a:endParaRPr lang="zh-CN"/>
          </a:p>
        </p:txBody>
      </p:sp>
      <p:sp>
        <p:nvSpPr>
          <p:cNvPr id="4" name="文本占位符 3"/>
          <p:cNvSpPr/>
          <p:nvPr>
            <p:ph type="body" idx="2"/>
          </p:nvPr>
        </p:nvSpPr>
        <p:spPr>
          <a:xfrm>
            <a:off x="839788" y="2327274"/>
            <a:ext cx="3932237" cy="3811588"/>
          </a:xfrm>
        </p:spPr>
        <p:txBody>
          <a:bodyPr/>
          <a:lstStyle>
            <a:lvl1pPr marL="0" lvl="0" indent="0">
              <a:buNone/>
              <a:defRPr sz="1600"/>
            </a:lvl1pPr>
            <a:lvl2pPr marL="457200" lvl="1" indent="0">
              <a:buNone/>
              <a:defRPr sz="1400"/>
            </a:lvl2pPr>
            <a:lvl3pPr marL="914400" lvl="2" indent="0">
              <a:buNone/>
              <a:defRPr sz="1200"/>
            </a:lvl3pPr>
            <a:lvl4pPr marL="1371600" lvl="3" indent="0">
              <a:buNone/>
              <a:defRPr sz="1000"/>
            </a:lvl4pPr>
            <a:lvl5pPr marL="1828800" lvl="4" indent="0">
              <a:buNone/>
              <a:defRPr sz="1000"/>
            </a:lvl5pPr>
            <a:lvl6pPr marL="2286000" lvl="5" indent="0">
              <a:buNone/>
              <a:defRPr sz="1000"/>
            </a:lvl6pPr>
            <a:lvl7pPr marL="2743200" lvl="6" indent="0">
              <a:buNone/>
              <a:defRPr sz="1000"/>
            </a:lvl7pPr>
            <a:lvl8pPr marL="3200400" lvl="7" indent="0">
              <a:buNone/>
              <a:defRPr sz="1000"/>
            </a:lvl8pPr>
            <a:lvl9pPr marL="3657600" lvl="8" indent="0">
              <a:buNone/>
              <a:defRPr sz="1000"/>
            </a:lvl9pPr>
          </a:lstStyle>
          <a:p>
            <a:pPr lvl="0"/>
            <a:r>
              <a:rPr lang="zh-CN"/>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表格与标题">
    <p:spTree>
      <p:nvGrpSpPr>
        <p:cNvPr id="1" name=""/>
        <p:cNvGrpSpPr/>
        <p:nvPr/>
      </p:nvGrpSpPr>
      <p:grpSpPr>
        <a:xfrm>
          <a:off x="0" y="0"/>
          <a:ext cx="0" cy="0"/>
          <a:chOff x="0" y="0"/>
          <a:chExt cx="0" cy="0"/>
        </a:xfrm>
      </p:grpSpPr>
      <p:sp>
        <p:nvSpPr>
          <p:cNvPr id="3" name="标题 1"/>
          <p:cNvSpPr/>
          <p:nvPr>
            <p:ph type="title"/>
          </p:nvPr>
        </p:nvSpPr>
        <p:spPr>
          <a:xfrm>
            <a:off x="839788" y="727074"/>
            <a:ext cx="3932237" cy="1600200"/>
          </a:xfrm>
        </p:spPr>
        <p:txBody>
          <a:bodyPr anchor="b"/>
          <a:lstStyle>
            <a:lvl1pPr lvl="0">
              <a:defRPr sz="3200"/>
            </a:lvl1pPr>
          </a:lstStyle>
          <a:p>
            <a:r>
              <a:rPr lang="zh-CN"/>
              <a:t>单击此处编辑母版标题样式</a:t>
            </a:r>
          </a:p>
        </p:txBody>
      </p:sp>
      <p:sp>
        <p:nvSpPr>
          <p:cNvPr id="5" name="文本占位符 3"/>
          <p:cNvSpPr/>
          <p:nvPr>
            <p:ph type="body" idx="2"/>
          </p:nvPr>
        </p:nvSpPr>
        <p:spPr>
          <a:xfrm>
            <a:off x="839788" y="2327274"/>
            <a:ext cx="3932237" cy="3811588"/>
          </a:xfrm>
        </p:spPr>
        <p:txBody>
          <a:bodyPr/>
          <a:lstStyle>
            <a:lvl1pPr marL="0" lvl="0" indent="0">
              <a:buNone/>
              <a:defRPr sz="1600"/>
            </a:lvl1pPr>
            <a:lvl2pPr marL="457200" lvl="1" indent="0">
              <a:buNone/>
              <a:defRPr sz="1400"/>
            </a:lvl2pPr>
            <a:lvl3pPr marL="914400" lvl="2" indent="0">
              <a:buNone/>
              <a:defRPr sz="1200"/>
            </a:lvl3pPr>
            <a:lvl4pPr marL="1371600" lvl="3" indent="0">
              <a:buNone/>
              <a:defRPr sz="1000"/>
            </a:lvl4pPr>
            <a:lvl5pPr marL="1828800" lvl="4" indent="0">
              <a:buNone/>
              <a:defRPr sz="1000"/>
            </a:lvl5pPr>
            <a:lvl6pPr marL="2286000" lvl="5" indent="0">
              <a:buNone/>
              <a:defRPr sz="1000"/>
            </a:lvl6pPr>
            <a:lvl7pPr marL="2743200" lvl="6" indent="0">
              <a:buNone/>
              <a:defRPr sz="1000"/>
            </a:lvl7pPr>
            <a:lvl8pPr marL="3200400" lvl="7" indent="0">
              <a:buNone/>
              <a:defRPr sz="1000"/>
            </a:lvl8pPr>
            <a:lvl9pPr marL="3657600" lvl="8" indent="0">
              <a:buNone/>
              <a:defRPr sz="1000"/>
            </a:lvl9pPr>
          </a:lstStyle>
          <a:p>
            <a:pPr lvl="0"/>
            <a:r>
              <a:rPr lang="zh-CN"/>
              <a:t>单击此处编辑母版文本样式</a:t>
            </a:r>
          </a:p>
        </p:txBody>
      </p:sp>
      <p:sp>
        <p:nvSpPr>
          <p:cNvPr id="7" name="表格占位符 6"/>
          <p:cNvSpPr/>
          <p:nvPr>
            <p:ph type="tbl" idx="10"/>
          </p:nvPr>
        </p:nvSpPr>
        <p:spPr>
          <a:xfrm>
            <a:off x="5172891" y="719137"/>
            <a:ext cx="6179322" cy="5419726"/>
          </a:xfrm>
        </p:spPr>
        <p:txBody>
          <a:bodyPr/>
          <a:lstStyle/>
          <a:p>
            <a:endParaRPr lang="zh-CN"/>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slideLayout" Target="/ppt/slideLayouts/slideLayout2.xml" Id="rId2" /><Relationship Type="http://schemas.openxmlformats.org/officeDocument/2006/relationships/slideLayout" Target="/ppt/slideLayouts/slideLayout3.xml" Id="rId3" /><Relationship Type="http://schemas.openxmlformats.org/officeDocument/2006/relationships/slideLayout" Target="/ppt/slideLayouts/slideLayout4.xml" Id="rId4" /><Relationship Type="http://schemas.openxmlformats.org/officeDocument/2006/relationships/slideLayout" Target="/ppt/slideLayouts/slideLayout5.xml" Id="rId5" /><Relationship Type="http://schemas.openxmlformats.org/officeDocument/2006/relationships/slideLayout" Target="/ppt/slideLayouts/slideLayout6.xml" Id="rId6" /><Relationship Type="http://schemas.openxmlformats.org/officeDocument/2006/relationships/slideLayout" Target="/ppt/slideLayouts/slideLayout7.xml" Id="rId7" /><Relationship Type="http://schemas.openxmlformats.org/officeDocument/2006/relationships/slideLayout" Target="/ppt/slideLayouts/slideLayout8.xml" Id="rId8" /><Relationship Type="http://schemas.openxmlformats.org/officeDocument/2006/relationships/slideLayout" Target="/ppt/slideLayouts/slideLayout9.xml" Id="rId9" /><Relationship Type="http://schemas.openxmlformats.org/officeDocument/2006/relationships/slideLayout" Target="/ppt/slideLayouts/slideLayout10.xml" Id="rId10" /><Relationship Type="http://schemas.openxmlformats.org/officeDocument/2006/relationships/slideLayout" Target="/ppt/slideLayouts/slideLayout11.xml" Id="rId11" /><Relationship Type="http://schemas.openxmlformats.org/officeDocument/2006/relationships/slideLayout" Target="/ppt/slideLayouts/slideLayout12.xml" Id="rId12" /><Relationship Type="http://schemas.openxmlformats.org/officeDocument/2006/relationships/theme" Target="/ppt/slideMasters/theme/theme1.xml" Id="rId13"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p:bgPr>
    </p:bg>
    <p:spTree>
      <p:nvGrpSpPr>
        <p:cNvPr id="1" name=""/>
        <p:cNvGrpSpPr/>
        <p:nvPr/>
      </p:nvGrpSpPr>
      <p:grpSpPr>
        <a:xfrm>
          <a:off x="0" y="0"/>
          <a:ext cx="0" cy="0"/>
          <a:chOff x="0" y="0"/>
          <a:chExt cx="0" cy="0"/>
        </a:xfrm>
      </p:grpSpPr>
      <p:sp>
        <p:nvSpPr>
          <p:cNvPr id="2" name="标题占位符 1"/>
          <p:cNvSpPr/>
          <p:nvPr>
            <p:ph type="title"/>
          </p:nvPr>
        </p:nvSpPr>
        <p:spPr>
          <a:xfrm>
            <a:off x="838200" y="365125"/>
            <a:ext cx="10515600" cy="1325563"/>
          </a:xfrm>
          <a:prstGeom prst="rect">
            <a:avLst/>
          </a:prstGeom>
        </p:spPr>
        <p:txBody>
          <a:bodyPr vert="horz" lIns="91440" tIns="45720" rIns="91440" bIns="45720" anchor="ctr">
            <a:normAutofit/>
          </a:bodyPr>
          <a:lstStyle/>
          <a:p>
            <a:r>
              <a:rPr lang="zh-CN"/>
              <a:t>单击此处编辑母版标题样式</a:t>
            </a:r>
          </a:p>
        </p:txBody>
      </p:sp>
      <p:sp>
        <p:nvSpPr>
          <p:cNvPr id="3" name="文本占位符 2"/>
          <p:cNvSpPr/>
          <p:nvPr>
            <p:ph type="body" idx="1"/>
          </p:nvPr>
        </p:nvSpPr>
        <p:spPr>
          <a:xfrm>
            <a:off x="838200" y="1825625"/>
            <a:ext cx="10515600" cy="4351338"/>
          </a:xfrm>
          <a:prstGeom prst="rect">
            <a:avLst/>
          </a:prstGeom>
        </p:spPr>
        <p:txBody>
          <a:bodyPr vert="horz" lIns="91440" tIns="45720" rIns="91440" bIns="45720">
            <a:normAutofit/>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lvl="0" algn="l" defTabSz="914400">
        <a:lnSpc>
          <a:spcPct val="130000"/>
        </a:lnSpc>
        <a:spcBef>
          <a:spcPct val="0"/>
        </a:spcBef>
        <a:buNone/>
        <a:defRPr sz="4400" kern="1200">
          <a:solidFill>
            <a:schemeClr val="tx1"/>
          </a:solidFill>
          <a:latin typeface="微软雅黑"/>
          <a:ea typeface="微软雅黑"/>
        </a:defRPr>
      </a:lvl1pPr>
    </p:titleStyle>
    <p:bodyStyle>
      <a:lvl1pPr marL="228600" lvl="0" indent="-228600" algn="l" defTabSz="914400">
        <a:lnSpc>
          <a:spcPct val="130000"/>
        </a:lnSpc>
        <a:spcBef>
          <a:spcPts val="1000"/>
        </a:spcBef>
        <a:buFont typeface="微软雅黑"/>
        <a:buChar char="•"/>
        <a:defRPr sz="2800" kern="1200">
          <a:solidFill>
            <a:schemeClr val="tx1"/>
          </a:solidFill>
          <a:latin typeface="微软雅黑"/>
          <a:ea typeface="微软雅黑"/>
        </a:defRPr>
      </a:lvl1pPr>
      <a:lvl2pPr marL="685800" lvl="1" indent="-228600" algn="l" defTabSz="914400">
        <a:lnSpc>
          <a:spcPct val="130000"/>
        </a:lnSpc>
        <a:spcBef>
          <a:spcPts val="500"/>
        </a:spcBef>
        <a:buFont typeface="微软雅黑"/>
        <a:buChar char="•"/>
        <a:defRPr sz="2400" kern="1200">
          <a:solidFill>
            <a:schemeClr val="tx1"/>
          </a:solidFill>
          <a:latin typeface="微软雅黑"/>
          <a:ea typeface="微软雅黑"/>
        </a:defRPr>
      </a:lvl2pPr>
      <a:lvl3pPr marL="1143000" lvl="2" indent="-228600" algn="l" defTabSz="914400">
        <a:lnSpc>
          <a:spcPct val="130000"/>
        </a:lnSpc>
        <a:spcBef>
          <a:spcPts val="500"/>
        </a:spcBef>
        <a:buFont typeface="微软雅黑"/>
        <a:buChar char="•"/>
        <a:defRPr sz="2000" kern="1200">
          <a:solidFill>
            <a:schemeClr val="tx1"/>
          </a:solidFill>
          <a:latin typeface="微软雅黑"/>
          <a:ea typeface="微软雅黑"/>
        </a:defRPr>
      </a:lvl3pPr>
      <a:lvl4pPr marL="1600200" lvl="3" indent="-228600" algn="l" defTabSz="914400">
        <a:lnSpc>
          <a:spcPct val="130000"/>
        </a:lnSpc>
        <a:spcBef>
          <a:spcPts val="500"/>
        </a:spcBef>
        <a:buFont typeface="微软雅黑"/>
        <a:buChar char="•"/>
        <a:defRPr sz="1800" kern="1200">
          <a:solidFill>
            <a:schemeClr val="tx1"/>
          </a:solidFill>
          <a:latin typeface="微软雅黑"/>
          <a:ea typeface="微软雅黑"/>
        </a:defRPr>
      </a:lvl4pPr>
      <a:lvl5pPr marL="2057400" lvl="4" indent="-228600" algn="l" defTabSz="914400">
        <a:lnSpc>
          <a:spcPct val="130000"/>
        </a:lnSpc>
        <a:spcBef>
          <a:spcPts val="500"/>
        </a:spcBef>
        <a:buFont typeface="微软雅黑"/>
        <a:buChar char="•"/>
        <a:defRPr sz="1800" kern="1200">
          <a:solidFill>
            <a:schemeClr val="tx1"/>
          </a:solidFill>
          <a:latin typeface="微软雅黑"/>
          <a:ea typeface="微软雅黑"/>
        </a:defRPr>
      </a:lvl5pPr>
      <a:lvl6pPr marL="2514600" lvl="5" indent="-228600" algn="l" defTabSz="914400">
        <a:lnSpc>
          <a:spcPct val="130000"/>
        </a:lnSpc>
        <a:spcBef>
          <a:spcPts val="500"/>
        </a:spcBef>
        <a:buFont typeface="微软雅黑"/>
        <a:buChar char="•"/>
        <a:defRPr sz="1800" kern="1200">
          <a:solidFill>
            <a:schemeClr val="tx1"/>
          </a:solidFill>
          <a:latin typeface="微软雅黑"/>
          <a:ea typeface="微软雅黑"/>
        </a:defRPr>
      </a:lvl6pPr>
      <a:lvl7pPr marL="2971800" lvl="6" indent="-228600" algn="l" defTabSz="914400">
        <a:lnSpc>
          <a:spcPct val="130000"/>
        </a:lnSpc>
        <a:spcBef>
          <a:spcPts val="500"/>
        </a:spcBef>
        <a:buFont typeface="微软雅黑"/>
        <a:buChar char="•"/>
        <a:defRPr sz="1800" kern="1200">
          <a:solidFill>
            <a:schemeClr val="tx1"/>
          </a:solidFill>
          <a:latin typeface="微软雅黑"/>
          <a:ea typeface="微软雅黑"/>
        </a:defRPr>
      </a:lvl7pPr>
      <a:lvl8pPr marL="3429000" lvl="7" indent="-228600" algn="l" defTabSz="914400">
        <a:lnSpc>
          <a:spcPct val="130000"/>
        </a:lnSpc>
        <a:spcBef>
          <a:spcPts val="500"/>
        </a:spcBef>
        <a:buFont typeface="微软雅黑"/>
        <a:buChar char="•"/>
        <a:defRPr sz="1800" kern="1200">
          <a:solidFill>
            <a:schemeClr val="tx1"/>
          </a:solidFill>
          <a:latin typeface="微软雅黑"/>
          <a:ea typeface="微软雅黑"/>
        </a:defRPr>
      </a:lvl8pPr>
      <a:lvl9pPr marL="3886200" lvl="8" indent="-228600" algn="l" defTabSz="914400">
        <a:lnSpc>
          <a:spcPct val="130000"/>
        </a:lnSpc>
        <a:spcBef>
          <a:spcPts val="500"/>
        </a:spcBef>
        <a:buFont typeface="微软雅黑"/>
        <a:buChar char="•"/>
        <a:defRPr sz="1800" kern="1200">
          <a:solidFill>
            <a:schemeClr val="tx1"/>
          </a:solidFill>
          <a:latin typeface="微软雅黑"/>
          <a:ea typeface="微软雅黑"/>
        </a:defRPr>
      </a:lvl9pPr>
    </p:bodyStyle>
    <p:other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p:otherStyle>
  </p:txStyles>
</p:sldMaster>
</file>

<file path=ppt/slideMasters/theme/theme1.xml><?xml version="1.0" encoding="utf-8"?>
<a:theme xmlns:thm15="http://schemas.microsoft.com/office/thememl/2012/main"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slides/_rels/slide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png" Id="rId2" /></Relationships>
</file>

<file path=ppt/slides/_rels/slide10.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19.png" Id="rId3" /><Relationship Type="http://schemas.openxmlformats.org/officeDocument/2006/relationships/image" Target="/ppt/media/image20.png" Id="rId4" /><Relationship Type="http://schemas.openxmlformats.org/officeDocument/2006/relationships/image" Target="/ppt/media/image21.png" Id="rId5" /><Relationship Type="http://schemas.openxmlformats.org/officeDocument/2006/relationships/image" Target="/ppt/media/image22.png" Id="rId6" /><Relationship Type="http://schemas.openxmlformats.org/officeDocument/2006/relationships/image" Target="/ppt/media/image23.png" Id="rId7" /><Relationship Type="http://schemas.openxmlformats.org/officeDocument/2006/relationships/image" Target="/ppt/media/image24.png" Id="rId8" /><Relationship Type="http://schemas.openxmlformats.org/officeDocument/2006/relationships/image" Target="/ppt/media/image25.png" Id="rId9" /></Relationships>
</file>

<file path=ppt/slides/_rels/slide1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26.png" Id="rId3" /><Relationship Type="http://schemas.openxmlformats.org/officeDocument/2006/relationships/image" Target="/ppt/media/image27.png" Id="rId4" /><Relationship Type="http://schemas.openxmlformats.org/officeDocument/2006/relationships/image" Target="/ppt/media/image7.jpg" Id="rId5" /><Relationship Type="http://schemas.openxmlformats.org/officeDocument/2006/relationships/image" Target="/ppt/media/image8.jpg" Id="rId6" /></Relationships>
</file>

<file path=ppt/slides/_rels/slide12.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9.jpg" Id="rId2" /><Relationship Type="http://schemas.openxmlformats.org/officeDocument/2006/relationships/image" Target="/ppt/media/image10.jpg" Id="rId3" /><Relationship Type="http://schemas.openxmlformats.org/officeDocument/2006/relationships/image" Target="/ppt/media/image2.png" Id="rId4" /></Relationships>
</file>

<file path=ppt/slides/_rels/slide1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s>
</file>

<file path=ppt/slides/_rels/slide1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28.png" Id="rId3" /><Relationship Type="http://schemas.openxmlformats.org/officeDocument/2006/relationships/image" Target="/ppt/media/image11.jpg" Id="rId4" /></Relationships>
</file>

<file path=ppt/slides/_rels/slide15.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s>
</file>

<file path=ppt/slides/_rels/slide16.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29.png" Id="rId3" /><Relationship Type="http://schemas.openxmlformats.org/officeDocument/2006/relationships/image" Target="/ppt/media/image30.png" Id="rId4" /><Relationship Type="http://schemas.openxmlformats.org/officeDocument/2006/relationships/image" Target="/ppt/media/image12.jpg" Id="rId5" /><Relationship Type="http://schemas.openxmlformats.org/officeDocument/2006/relationships/image" Target="/ppt/media/image31.png" Id="rId6" /></Relationships>
</file>

<file path=ppt/slides/_rels/slide17.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13.jpg" Id="rId2" /><Relationship Type="http://schemas.openxmlformats.org/officeDocument/2006/relationships/image" Target="/ppt/media/image5.jpg" Id="rId3" /><Relationship Type="http://schemas.openxmlformats.org/officeDocument/2006/relationships/image" Target="/ppt/media/image2.png" Id="rId4" /></Relationships>
</file>

<file path=ppt/slides/_rels/slide18.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14.jpg" Id="rId2" /><Relationship Type="http://schemas.openxmlformats.org/officeDocument/2006/relationships/image" Target="/ppt/media/image15.jpg" Id="rId3" /><Relationship Type="http://schemas.openxmlformats.org/officeDocument/2006/relationships/image" Target="/ppt/media/image16.jpg" Id="rId4" /><Relationship Type="http://schemas.openxmlformats.org/officeDocument/2006/relationships/image" Target="/ppt/media/image2.png" Id="rId5" /></Relationships>
</file>

<file path=ppt/slides/_rels/slide1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17.jpg" Id="rId2" /><Relationship Type="http://schemas.openxmlformats.org/officeDocument/2006/relationships/image" Target="/ppt/media/image32.png" Id="rId3" /></Relationships>
</file>

<file path=ppt/slides/_rels/slide2.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jpg" Id="rId2" /><Relationship Type="http://schemas.openxmlformats.org/officeDocument/2006/relationships/image" Target="/ppt/media/image2.png" Id="rId3" /></Relationships>
</file>

<file path=ppt/slides/_rels/slide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3.png" Id="rId3" /></Relationships>
</file>

<file path=ppt/slides/_rels/slide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4.png" Id="rId3" /><Relationship Type="http://schemas.openxmlformats.org/officeDocument/2006/relationships/image" Target="/ppt/media/image5.png" Id="rId4" /><Relationship Type="http://schemas.openxmlformats.org/officeDocument/2006/relationships/image" Target="/ppt/media/image3.png" Id="rId5" /></Relationships>
</file>

<file path=ppt/slides/_rels/slide5.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3.png" Id="rId2" /><Relationship Type="http://schemas.openxmlformats.org/officeDocument/2006/relationships/image" Target="/ppt/media/image2.jpg" Id="rId3" /><Relationship Type="http://schemas.openxmlformats.org/officeDocument/2006/relationships/image" Target="/ppt/media/image2.png" Id="rId4" /></Relationships>
</file>

<file path=ppt/slides/_rels/slide6.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2.png" Id="rId2" /><Relationship Type="http://schemas.openxmlformats.org/officeDocument/2006/relationships/image" Target="/ppt/media/image6.png" Id="rId3" /><Relationship Type="http://schemas.openxmlformats.org/officeDocument/2006/relationships/image" Target="/ppt/media/image7.png" Id="rId4" /><Relationship Type="http://schemas.openxmlformats.org/officeDocument/2006/relationships/image" Target="/ppt/media/image8.png" Id="rId5" /><Relationship Type="http://schemas.openxmlformats.org/officeDocument/2006/relationships/image" Target="/ppt/media/image9.png" Id="rId6" /><Relationship Type="http://schemas.openxmlformats.org/officeDocument/2006/relationships/image" Target="/ppt/media/image10.png" Id="rId7" /><Relationship Type="http://schemas.openxmlformats.org/officeDocument/2006/relationships/image" Target="/ppt/media/image11.png" Id="rId8" /><Relationship Type="http://schemas.openxmlformats.org/officeDocument/2006/relationships/image" Target="/ppt/media/image12.png" Id="rId9" /><Relationship Type="http://schemas.openxmlformats.org/officeDocument/2006/relationships/image" Target="/ppt/media/image13.png" Id="rId10" /><Relationship Type="http://schemas.openxmlformats.org/officeDocument/2006/relationships/image" Target="/ppt/media/image14.png" Id="rId11" /><Relationship Type="http://schemas.openxmlformats.org/officeDocument/2006/relationships/image" Target="/ppt/media/image15.png" Id="rId12" /></Relationships>
</file>

<file path=ppt/slides/_rels/slide7.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16.png" Id="rId2" /><Relationship Type="http://schemas.openxmlformats.org/officeDocument/2006/relationships/image" Target="/ppt/media/image2.png" Id="rId3" /><Relationship Type="http://schemas.openxmlformats.org/officeDocument/2006/relationships/image" Target="/ppt/media/image17.png" Id="rId4" /><Relationship Type="http://schemas.openxmlformats.org/officeDocument/2006/relationships/image" Target="/ppt/media/image18.png" Id="rId5" /></Relationships>
</file>

<file path=ppt/slides/_rels/slide8.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3.jpg" Id="rId2" /><Relationship Type="http://schemas.openxmlformats.org/officeDocument/2006/relationships/image" Target="/ppt/media/image2.png" Id="rId3" /><Relationship Type="http://schemas.openxmlformats.org/officeDocument/2006/relationships/image" Target="/ppt/media/image4.jpg" Id="rId4" /><Relationship Type="http://schemas.openxmlformats.org/officeDocument/2006/relationships/image" Target="/ppt/media/image7.png" Id="rId5" /><Relationship Type="http://schemas.openxmlformats.org/officeDocument/2006/relationships/image" Target="/ppt/media/image6.png" Id="rId6" /><Relationship Type="http://schemas.openxmlformats.org/officeDocument/2006/relationships/image" Target="/ppt/media/image5.jpg" Id="rId7" /></Relationships>
</file>

<file path=ppt/slides/_rels/slide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image" Target="/ppt/media/image6.jpg" Id="rId2"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2868960" y="-358214"/>
            <a:ext cx="11705281" cy="8275113"/>
          </a:xfrm>
          <a:prstGeom prst="rect">
            <a:avLst/>
          </a:prstGeom>
        </p:spPr>
      </p:pic>
      <p:sp>
        <p:nvSpPr>
          <p:cNvPr id="4" name=""/>
          <p:cNvSpPr txBox="1"/>
          <p:nvPr/>
        </p:nvSpPr>
        <p:spPr>
          <a:xfrm rot="0" flipH="0" flipV="0">
            <a:off x="2881876" y="3717165"/>
            <a:ext cx="6428248" cy="641350"/>
          </a:xfrm>
          <a:prstGeom prst="rect">
            <a:avLst/>
          </a:prstGeom>
          <a:ln w="12700">
            <a:prstDash val="solid"/>
          </a:ln>
        </p:spPr>
        <p:txBody>
          <a:bodyPr>
            <a:spAutoFit/>
          </a:bodyPr>
          <a:lstStyle/>
          <a:p>
            <a:pPr/>
            <a:r>
              <a:rPr sz="2800" b="0">
                <a:solidFill>
                  <a:srgbClr val="FFFFFF"/>
                </a:solidFill>
                <a:latin typeface="Microsoft YaHei"/>
                <a:ea typeface="Microsoft YaHei"/>
              </a:rPr>
              <a:t>  </a:t>
            </a:r>
            <a:r>
              <a:rPr sz="2800" b="0">
                <a:solidFill>
                  <a:srgbClr val="FFFFFF"/>
                </a:solidFill>
                <a:latin typeface="Microsoft YaHei"/>
                <a:ea typeface="Microsoft YaHei"/>
              </a:rPr>
              <a:t>基于健康医学AIoT可信数据服务平台</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0"/>
          <p:nvPr/>
        </p:nvSpPr>
        <p:spPr>
          <a:xfrm rot="0">
            <a:off x="6484647" y="1282134"/>
            <a:ext cx="3587436" cy="3587436"/>
          </a:xfrm>
          <a:prstGeom prst="rect">
            <a:avLst/>
          </a:prstGeom>
          <a:solidFill>
            <a:srgbClr val="ffffff"/>
          </a:solidFill>
          <a:ln w="0"/>
        </p:spPr>
        <p:txBody>
          <a:bodyPr anchor="ctr"/>
          <a:lstStyle/>
          <a:p>
            <a:pPr algn="ctr"/>
            <a:endParaRPr/>
          </a:p>
        </p:txBody>
      </p:sp>
      <p:sp>
        <p:nvSpPr>
          <p:cNvPr id="4" name=""/>
          <p:cNvSpPr txBox="1"/>
          <p:nvPr/>
        </p:nvSpPr>
        <p:spPr>
          <a:xfrm rot="0" flipH="0" flipV="0">
            <a:off x="918844" y="409041"/>
            <a:ext cx="5037888" cy="774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a:solidFill>
                  <a:srgbClr val="FFFFFF"/>
                </a:solidFill>
                <a:latin typeface="Microsoft YaHei"/>
                <a:ea typeface="Microsoft YaHei"/>
              </a:rPr>
              <a:t>健康医学的健康报告</a:t>
            </a:r>
          </a:p>
          <a:p>
            <a:pPr/>
            <a:endParaRPr sz="1100">
              <a:solidFill>
                <a:srgbClr val="FFFFFF"/>
              </a:solidFill>
              <a:latin typeface="Microsoft YaHei"/>
              <a:ea typeface="Microsoft YaHei"/>
            </a:endParaRPr>
          </a:p>
        </p:txBody>
      </p:sp>
      <p:pic>
        <p:nvPicPr>
          <p:cNvPr id="5"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pic>
        <p:nvPicPr>
          <p:cNvPr id="6" name=""/>
          <p:cNvPicPr/>
          <p:nvPr/>
        </p:nvPicPr>
        <p:blipFill>
          <a:blip r:embed="rId3"/>
          <a:stretch/>
        </p:blipFill>
        <p:spPr>
          <a:xfrm rot="0" flipH="0" flipV="0">
            <a:off x="6802298" y="1532935"/>
            <a:ext cx="2952132" cy="3085834"/>
          </a:xfrm>
          <a:prstGeom prst="rect">
            <a:avLst/>
          </a:prstGeom>
        </p:spPr>
      </p:pic>
      <p:sp>
        <p:nvSpPr>
          <p:cNvPr id="7" name=""/>
          <p:cNvSpPr/>
          <p:nvPr/>
        </p:nvSpPr>
        <p:spPr>
          <a:xfrm rot="0" flipH="0" flipV="0">
            <a:off x="6402806" y="4947178"/>
            <a:ext cx="4321512" cy="1314450"/>
          </a:xfrm>
        </p:spPr>
        <p:txBody>
          <a:bodyPr>
            <a:spAutoFit/>
          </a:bodyPr>
          <a:lstStyle/>
          <a:p>
            <a:pPr>
              <a:lnSpc>
                <a:spcPct val="200000"/>
              </a:lnSpc>
            </a:pPr>
            <a:r>
              <a:rPr sz="1200" b="1">
                <a:solidFill>
                  <a:srgbClr val="FFFFFF"/>
                </a:solidFill>
                <a:latin typeface="Microsoft YaHei"/>
                <a:ea typeface="Microsoft YaHei"/>
              </a:rPr>
              <a:t>案例：</a:t>
            </a:r>
          </a:p>
          <a:p>
            <a:pPr/>
            <a:r>
              <a:rPr sz="1100">
                <a:solidFill>
                  <a:srgbClr val="9D9D9D"/>
                </a:solidFill>
                <a:latin typeface="PingFang SC"/>
                <a:ea typeface="PingFang SC"/>
              </a:rPr>
              <a:t>睡眠预警与调理：白天8号（氯化钠）晚上5号（磷酸钾）</a:t>
            </a:r>
          </a:p>
          <a:p>
            <a:pPr/>
            <a:r>
              <a:rPr sz="1100">
                <a:solidFill>
                  <a:srgbClr val="9D9D9D"/>
                </a:solidFill>
                <a:latin typeface="PingFang SC"/>
                <a:ea typeface="PingFang SC"/>
              </a:rPr>
              <a:t>客户案例，女56岁 妇产科医生 硕士 </a:t>
            </a:r>
          </a:p>
          <a:p>
            <a:pPr/>
            <a:r>
              <a:rPr sz="1100">
                <a:solidFill>
                  <a:srgbClr val="9D9D9D"/>
                </a:solidFill>
                <a:latin typeface="PingFang SC"/>
                <a:ea typeface="PingFang SC"/>
              </a:rPr>
              <a:t>睡眠不好，通过12矿盐调理 本人感觉睡眠有改善，数据改善明显。</a:t>
            </a:r>
          </a:p>
          <a:p>
            <a:pPr/>
            <a:r>
              <a:rPr sz="1100">
                <a:solidFill>
                  <a:srgbClr val="9D9D9D"/>
                </a:solidFill>
                <a:latin typeface="PingFang SC"/>
                <a:ea typeface="PingFang SC"/>
              </a:rPr>
              <a:t>调理10天后，明显睡眠得到改善。</a:t>
            </a:r>
          </a:p>
        </p:txBody>
      </p:sp>
      <p:pic>
        <p:nvPicPr>
          <p:cNvPr id="8" name=""/>
          <p:cNvPicPr/>
          <p:nvPr/>
        </p:nvPicPr>
        <p:blipFill>
          <a:blip r:embed="rId4"/>
          <a:stretch/>
        </p:blipFill>
        <p:spPr>
          <a:xfrm rot="0" flipH="0" flipV="0">
            <a:off x="969056" y="1173411"/>
            <a:ext cx="1269442" cy="2516052"/>
          </a:xfrm>
          <a:prstGeom prst="rect">
            <a:avLst/>
          </a:prstGeom>
        </p:spPr>
      </p:pic>
      <p:pic>
        <p:nvPicPr>
          <p:cNvPr id="9" name=""/>
          <p:cNvPicPr/>
          <p:nvPr/>
        </p:nvPicPr>
        <p:blipFill>
          <a:blip r:embed="rId5"/>
          <a:stretch/>
        </p:blipFill>
        <p:spPr>
          <a:xfrm rot="0" flipH="0" flipV="0">
            <a:off x="2456567" y="1173411"/>
            <a:ext cx="1269442" cy="2516052"/>
          </a:xfrm>
          <a:prstGeom prst="rect">
            <a:avLst/>
          </a:prstGeom>
        </p:spPr>
      </p:pic>
      <p:pic>
        <p:nvPicPr>
          <p:cNvPr id="10" name=""/>
          <p:cNvPicPr/>
          <p:nvPr/>
        </p:nvPicPr>
        <p:blipFill>
          <a:blip r:embed="rId6"/>
          <a:stretch/>
        </p:blipFill>
        <p:spPr>
          <a:xfrm rot="0" flipH="0" flipV="0">
            <a:off x="2425976" y="3771881"/>
            <a:ext cx="1300033" cy="2537162"/>
          </a:xfrm>
          <a:prstGeom prst="rect">
            <a:avLst/>
          </a:prstGeom>
        </p:spPr>
      </p:pic>
      <p:pic>
        <p:nvPicPr>
          <p:cNvPr id="11" name=""/>
          <p:cNvPicPr/>
          <p:nvPr/>
        </p:nvPicPr>
        <p:blipFill>
          <a:blip r:embed="rId7"/>
          <a:stretch/>
        </p:blipFill>
        <p:spPr>
          <a:xfrm rot="0" flipH="0" flipV="0">
            <a:off x="3927389" y="3771881"/>
            <a:ext cx="1300033" cy="2537162"/>
          </a:xfrm>
          <a:prstGeom prst="rect">
            <a:avLst/>
          </a:prstGeom>
        </p:spPr>
      </p:pic>
      <p:pic>
        <p:nvPicPr>
          <p:cNvPr id="12" name=""/>
          <p:cNvPicPr/>
          <p:nvPr/>
        </p:nvPicPr>
        <p:blipFill>
          <a:blip r:embed="rId8"/>
          <a:stretch/>
        </p:blipFill>
        <p:spPr>
          <a:xfrm rot="0" flipH="0" flipV="0">
            <a:off x="969056" y="3771881"/>
            <a:ext cx="1269442" cy="2537162"/>
          </a:xfrm>
          <a:prstGeom prst="rect">
            <a:avLst/>
          </a:prstGeom>
        </p:spPr>
      </p:pic>
      <p:pic>
        <p:nvPicPr>
          <p:cNvPr id="13" name=""/>
          <p:cNvPicPr/>
          <p:nvPr/>
        </p:nvPicPr>
        <p:blipFill>
          <a:blip r:embed="rId9"/>
          <a:stretch/>
        </p:blipFill>
        <p:spPr>
          <a:xfrm rot="0" flipH="0" flipV="0">
            <a:off x="3927389" y="1173411"/>
            <a:ext cx="1258510" cy="251605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4" name=""/>
          <p:cNvSpPr/>
          <p:nvPr/>
        </p:nvSpPr>
        <p:spPr>
          <a:xfrm>
            <a:off x="3048000" y="1962150"/>
            <a:ext cx="6096000" cy="444500"/>
          </a:xfrm>
        </p:spPr>
        <p:txBody>
          <a:bodyPr>
            <a:spAutoFit/>
          </a:bodyPr>
          <a:lstStyle/>
          <a:p>
            <a:pPr/>
            <a:endParaRPr/>
          </a:p>
        </p:txBody>
      </p:sp>
      <p:sp>
        <p:nvSpPr>
          <p:cNvPr id="5" name=""/>
          <p:cNvSpPr/>
          <p:nvPr/>
        </p:nvSpPr>
        <p:spPr>
          <a:xfrm rot="0" flipH="0" flipV="0">
            <a:off x="841995" y="582824"/>
            <a:ext cx="8883505" cy="774700"/>
          </a:xfrm>
        </p:spPr>
        <p:txBody>
          <a:bodyPr>
            <a:spAutoFit/>
          </a:bodyPr>
          <a:lstStyle/>
          <a:p>
            <a:pPr/>
            <a:r>
              <a:rPr sz="2400">
                <a:solidFill>
                  <a:srgbClr val="FFFFFF"/>
                </a:solidFill>
                <a:latin typeface="Microsoft YaHei"/>
                <a:ea typeface="Microsoft YaHei"/>
              </a:rPr>
              <a:t>定量</a:t>
            </a:r>
            <a:r>
              <a:rPr sz="2400">
                <a:solidFill>
                  <a:srgbClr val="FFFFFF"/>
                </a:solidFill>
                <a:latin typeface="Microsoft YaHei"/>
                <a:ea typeface="Microsoft YaHei"/>
              </a:rPr>
              <a:t>整合多个健康维度的算法：易流算法</a:t>
            </a:r>
          </a:p>
          <a:p>
            <a:pPr/>
            <a:endParaRPr sz="1100">
              <a:solidFill>
                <a:srgbClr val="FFFFFF"/>
              </a:solidFill>
              <a:latin typeface="微软雅黑"/>
              <a:ea typeface="微软雅黑"/>
            </a:endParaRPr>
          </a:p>
        </p:txBody>
      </p:sp>
      <p:sp>
        <p:nvSpPr>
          <p:cNvPr id="6" name=""/>
          <p:cNvSpPr/>
          <p:nvPr/>
        </p:nvSpPr>
        <p:spPr>
          <a:xfrm rot="0">
            <a:off x="5097093" y="1744096"/>
            <a:ext cx="6096000" cy="4083050"/>
          </a:xfrm>
        </p:spPr>
        <p:txBody>
          <a:bodyPr>
            <a:spAutoFit/>
          </a:bodyPr>
          <a:lstStyle/>
          <a:p>
            <a:pPr/>
            <a:r>
              <a:rPr sz="1200" b="1">
                <a:solidFill>
                  <a:srgbClr val="FFFFFF"/>
                </a:solidFill>
                <a:latin typeface="Microsoft YaHei"/>
                <a:ea typeface="Microsoft YaHei"/>
              </a:rPr>
              <a:t>原创学术思想</a:t>
            </a:r>
          </a:p>
          <a:p>
            <a:pPr/>
            <a:endParaRPr sz="1200" b="1">
              <a:solidFill>
                <a:srgbClr val="FFFFFF"/>
              </a:solidFill>
              <a:latin typeface="Microsoft YaHei"/>
              <a:ea typeface="Microsoft YaHei"/>
            </a:endParaRPr>
          </a:p>
          <a:p>
            <a:pPr/>
            <a:r>
              <a:rPr sz="1200" b="1">
                <a:solidFill>
                  <a:srgbClr val="FFFFFF"/>
                </a:solidFill>
                <a:latin typeface="Microsoft YaHei"/>
                <a:ea typeface="Microsoft YaHei"/>
              </a:rPr>
              <a:t>时中：</a:t>
            </a:r>
            <a:r>
              <a:rPr sz="1200">
                <a:solidFill>
                  <a:srgbClr val="FFFFFF"/>
                </a:solidFill>
                <a:latin typeface="Microsoft YaHei"/>
                <a:ea typeface="Microsoft YaHei"/>
              </a:rPr>
              <a:t>用N个参数表征的复杂系统的M个时间点取值构成数据阵列。将N个参数的几何均值定义结构时中。将一个参数的M个时间点取值的几何均值定义为功能时中。</a:t>
            </a:r>
          </a:p>
          <a:p>
            <a:pPr/>
            <a:endParaRPr sz="1200">
              <a:solidFill>
                <a:srgbClr val="FFFFFF"/>
              </a:solidFill>
              <a:latin typeface="宋体"/>
              <a:ea typeface="宋体"/>
            </a:endParaRPr>
          </a:p>
          <a:p>
            <a:pPr/>
            <a:endParaRPr sz="1200">
              <a:solidFill>
                <a:srgbClr val="FFFFFF"/>
              </a:solidFill>
              <a:latin typeface="宋体"/>
              <a:ea typeface="宋体"/>
            </a:endParaRPr>
          </a:p>
          <a:p>
            <a:pPr/>
            <a:endParaRPr sz="1200">
              <a:solidFill>
                <a:srgbClr val="FFFFFF"/>
              </a:solidFill>
              <a:latin typeface="宋体"/>
              <a:ea typeface="宋体"/>
            </a:endParaRPr>
          </a:p>
          <a:p>
            <a:pPr/>
            <a:endParaRPr sz="1200">
              <a:solidFill>
                <a:srgbClr val="FFFFFF"/>
              </a:solidFill>
              <a:latin typeface="宋体"/>
              <a:ea typeface="宋体"/>
            </a:endParaRPr>
          </a:p>
          <a:p>
            <a:pPr/>
            <a:r>
              <a:rPr sz="1200" b="1">
                <a:solidFill>
                  <a:srgbClr val="FFFFFF"/>
                </a:solidFill>
                <a:latin typeface="Microsoft YaHei"/>
                <a:ea typeface="Microsoft YaHei"/>
              </a:rPr>
              <a:t>定量阴阳</a:t>
            </a:r>
            <a:r>
              <a:rPr sz="1200">
                <a:solidFill>
                  <a:srgbClr val="FFFFFF"/>
                </a:solidFill>
                <a:latin typeface="Microsoft YaHei"/>
                <a:ea typeface="Microsoft YaHei"/>
              </a:rPr>
              <a:t>：阴阳学说成双成对地研究参数之间的关系，但只能定性判断。本项目将分别用结构时中和功能时中标准化的数据阵列称为易流，用定量差异计算两个参数的定量差异，定量差异小于阈值对应于阴平阳秘，定量差异大于阈值对应于阴阳失调。</a:t>
            </a:r>
          </a:p>
          <a:p>
            <a:pPr/>
            <a:endParaRPr sz="1200">
              <a:solidFill>
                <a:srgbClr val="FFFFFF"/>
              </a:solidFill>
              <a:latin typeface="宋体"/>
              <a:ea typeface="宋体"/>
            </a:endParaRPr>
          </a:p>
          <a:p>
            <a:pPr/>
            <a:endParaRPr sz="1200">
              <a:solidFill>
                <a:srgbClr val="FFFFFF"/>
              </a:solidFill>
              <a:latin typeface="宋体"/>
              <a:ea typeface="宋体"/>
            </a:endParaRPr>
          </a:p>
          <a:p>
            <a:pPr/>
            <a:endParaRPr sz="1200">
              <a:solidFill>
                <a:srgbClr val="FFFFFF"/>
              </a:solidFill>
              <a:latin typeface="宋体"/>
              <a:ea typeface="宋体"/>
            </a:endParaRPr>
          </a:p>
          <a:p>
            <a:pPr/>
            <a:endParaRPr sz="1200">
              <a:solidFill>
                <a:srgbClr val="FFFFFF"/>
              </a:solidFill>
              <a:latin typeface="宋体"/>
              <a:ea typeface="宋体"/>
            </a:endParaRPr>
          </a:p>
          <a:p>
            <a:pPr/>
            <a:r>
              <a:rPr sz="1200" b="1">
                <a:solidFill>
                  <a:srgbClr val="FFFFFF"/>
                </a:solidFill>
                <a:latin typeface="Microsoft YaHei"/>
                <a:ea typeface="Microsoft YaHei"/>
              </a:rPr>
              <a:t>精准医学</a:t>
            </a:r>
            <a:r>
              <a:rPr sz="1200" b="1">
                <a:solidFill>
                  <a:srgbClr val="FFFFFF"/>
                </a:solidFill>
                <a:latin typeface="Microsoft YaHei"/>
                <a:ea typeface="Microsoft YaHei"/>
              </a:rPr>
              <a:t>的生物标志物</a:t>
            </a:r>
            <a:r>
              <a:rPr sz="1200">
                <a:solidFill>
                  <a:srgbClr val="FFFFFF"/>
                </a:solidFill>
                <a:latin typeface="Microsoft YaHei"/>
                <a:ea typeface="Microsoft YaHei"/>
              </a:rPr>
              <a:t>：用中医脉诊手表跟踪精准医学测试对象，通过标准化得到易流，将引起参数与周围的参数的定量差异超过阈值的参数定义为生物标志物。</a:t>
            </a:r>
          </a:p>
        </p:txBody>
      </p:sp>
      <p:pic>
        <p:nvPicPr>
          <p:cNvPr id="7" name=""/>
          <p:cNvPicPr/>
          <p:nvPr/>
        </p:nvPicPr>
        <p:blipFill>
          <a:blip r:embed="rId3"/>
          <a:stretch/>
        </p:blipFill>
        <p:spPr>
          <a:xfrm rot="0" flipH="0" flipV="0">
            <a:off x="-263296" y="1939637"/>
            <a:ext cx="3570932" cy="934026"/>
          </a:xfrm>
          <a:prstGeom prst="rect">
            <a:avLst/>
          </a:prstGeom>
        </p:spPr>
      </p:pic>
      <p:pic>
        <p:nvPicPr>
          <p:cNvPr id="8" name=""/>
          <p:cNvPicPr/>
          <p:nvPr/>
        </p:nvPicPr>
        <p:blipFill>
          <a:blip r:embed="rId4"/>
          <a:stretch/>
        </p:blipFill>
        <p:spPr>
          <a:xfrm rot="0" flipH="0" flipV="0">
            <a:off x="900977" y="3553720"/>
            <a:ext cx="740624" cy="740624"/>
          </a:xfrm>
          <a:prstGeom prst="rect">
            <a:avLst/>
          </a:prstGeom>
        </p:spPr>
      </p:pic>
      <p:pic>
        <p:nvPicPr>
          <p:cNvPr id="9" name=""/>
          <p:cNvPicPr/>
          <p:nvPr/>
        </p:nvPicPr>
        <p:blipFill>
          <a:blip r:embed="rId5"/>
          <a:stretch/>
        </p:blipFill>
        <p:spPr>
          <a:xfrm rot="0" flipH="0" flipV="0">
            <a:off x="1792016" y="3553720"/>
            <a:ext cx="2511968" cy="760548"/>
          </a:xfrm>
          <a:prstGeom prst="rect">
            <a:avLst/>
          </a:prstGeom>
        </p:spPr>
      </p:pic>
      <p:pic>
        <p:nvPicPr>
          <p:cNvPr id="10" name=""/>
          <p:cNvPicPr/>
          <p:nvPr/>
        </p:nvPicPr>
        <p:blipFill>
          <a:blip r:embed="rId6"/>
          <a:stretch/>
        </p:blipFill>
        <p:spPr>
          <a:xfrm rot="0" flipH="0" flipV="0">
            <a:off x="900977" y="5315648"/>
            <a:ext cx="2985386" cy="2917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545329" y="2694916"/>
            <a:ext cx="4448839" cy="3285470"/>
          </a:xfrm>
          <a:prstGeom prst="rect">
            <a:avLst/>
          </a:prstGeom>
        </p:spPr>
      </p:pic>
      <p:sp>
        <p:nvSpPr>
          <p:cNvPr id="4" name=""/>
          <p:cNvSpPr txBox="1"/>
          <p:nvPr/>
        </p:nvSpPr>
        <p:spPr>
          <a:xfrm rot="0" flipH="0" flipV="0">
            <a:off x="913769" y="703298"/>
            <a:ext cx="11278294" cy="10096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a:solidFill>
                  <a:srgbClr val="FFFFFF"/>
                </a:solidFill>
                <a:latin typeface="Microsoft YaHei"/>
                <a:ea typeface="Microsoft YaHei"/>
              </a:rPr>
              <a:t>身体自愈科学原理：去除参数洞满足热力学第二原理</a:t>
            </a:r>
          </a:p>
          <a:p>
            <a:pPr/>
            <a:endParaRPr sz="1100">
              <a:solidFill>
                <a:srgbClr val="FFFFFF"/>
              </a:solidFill>
            </a:endParaRPr>
          </a:p>
          <a:p>
            <a:pPr/>
            <a:r>
              <a:rPr sz="1200" b="1">
                <a:solidFill>
                  <a:srgbClr val="E75200"/>
                </a:solidFill>
                <a:latin typeface="Microsoft YaHei"/>
                <a:ea typeface="Microsoft YaHei"/>
              </a:rPr>
              <a:t>引起与周围数据的定量差异存在显著性的数据称为参数洞，去除维持参数洞的危害因素，易流自动达到理想成长模型，满足热力学第二定律</a:t>
            </a:r>
            <a:r>
              <a:rPr sz="1100">
                <a:solidFill>
                  <a:srgbClr val="E75200"/>
                </a:solidFill>
                <a:latin typeface="Microsoft YaHei"/>
                <a:ea typeface="Microsoft YaHei"/>
              </a:rPr>
              <a:t>。</a:t>
            </a:r>
          </a:p>
        </p:txBody>
      </p:sp>
      <p:pic>
        <p:nvPicPr>
          <p:cNvPr id="5" name=""/>
          <p:cNvPicPr/>
          <p:nvPr/>
        </p:nvPicPr>
        <p:blipFill>
          <a:blip r:embed="rId3"/>
          <a:stretch/>
        </p:blipFill>
        <p:spPr>
          <a:xfrm rot="0" flipH="0" flipV="0">
            <a:off x="5272211" y="2642297"/>
            <a:ext cx="6084454" cy="3338089"/>
          </a:xfrm>
          <a:prstGeom prst="rect">
            <a:avLst/>
          </a:prstGeom>
        </p:spPr>
      </p:pic>
      <p:pic>
        <p:nvPicPr>
          <p:cNvPr id="6" name=""/>
          <p:cNvPicPr/>
          <p:nvPr/>
        </p:nvPicPr>
        <p:blipFill>
          <a:blip r:embed="rId4"/>
          <a:stretch/>
        </p:blipFill>
        <p:spPr>
          <a:xfrm rot="0" flipH="0" flipV="0">
            <a:off x="10671617" y="64"/>
            <a:ext cx="1370098" cy="817955"/>
          </a:xfrm>
          <a:prstGeom prst="rect">
            <a:avLst/>
          </a:prstGeom>
          <a:effectLst>
            <a:innerShdw blurRad="76200" dist="1701800" dir="0">
              <a:srgbClr val="FFFFFF">
                <a:alpha val="100000"/>
              </a:srgbClr>
            </a:inn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913769" y="703298"/>
            <a:ext cx="11278294" cy="8699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a:solidFill>
                  <a:srgbClr val="FFFFFF"/>
                </a:solidFill>
                <a:latin typeface="Microsoft YaHei"/>
                <a:ea typeface="Microsoft YaHei"/>
              </a:rPr>
              <a:t>抑郁症参数洞</a:t>
            </a:r>
            <a:r>
              <a:rPr sz="2400">
                <a:solidFill>
                  <a:srgbClr val="FFFFFF"/>
                </a:solidFill>
                <a:latin typeface="Microsoft YaHei"/>
                <a:ea typeface="Microsoft YaHei"/>
              </a:rPr>
              <a:t>：</a:t>
            </a:r>
          </a:p>
          <a:p>
            <a:pPr/>
            <a:r>
              <a:rPr sz="1600" b="1">
                <a:solidFill>
                  <a:srgbClr val="9D9D9D"/>
                </a:solidFill>
                <a:latin typeface="Microsoft YaHei"/>
                <a:ea typeface="Microsoft YaHei"/>
              </a:rPr>
              <a:t>有望在抑郁症诊断 治疗 和 疗效评价上取得重大突破</a:t>
            </a:r>
          </a:p>
        </p:txBody>
      </p:sp>
      <p:pic>
        <p:nvPicPr>
          <p:cNvPr id="4"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5" name=""/>
          <p:cNvSpPr txBox="1"/>
          <p:nvPr/>
        </p:nvSpPr>
        <p:spPr>
          <a:xfrm rot="0" flipH="0" flipV="0">
            <a:off x="1921131" y="2307537"/>
            <a:ext cx="7999120" cy="2787650"/>
          </a:xfrm>
          <a:prstGeom prst="rect">
            <a:avLst/>
          </a:prstGeom>
          <a:ln w="12700">
            <a:prstDash val="solid"/>
          </a:ln>
        </p:spPr>
        <p:txBody>
          <a:bodyPr>
            <a:spAutoFit/>
          </a:bodyPr>
          <a:lstStyle/>
          <a:p>
            <a:pPr/>
            <a:r>
              <a:rPr sz="1600" b="1">
                <a:solidFill>
                  <a:srgbClr val="9D9D9D"/>
                </a:solidFill>
              </a:rPr>
              <a:t>500例确诊的焦虑与抑郁症数据采集发现多个重要生物标志物</a:t>
            </a:r>
          </a:p>
          <a:p>
            <a:pPr/>
            <a:endParaRPr sz="1400">
              <a:solidFill>
                <a:srgbClr val="FFFFFF"/>
              </a:solidFill>
            </a:endParaRPr>
          </a:p>
          <a:p>
            <a:pPr/>
            <a:r>
              <a:rPr sz="1200">
                <a:solidFill>
                  <a:srgbClr val="E75200"/>
                </a:solidFill>
              </a:rPr>
              <a:t>1，心肌收缩力：</a:t>
            </a:r>
            <a:r>
              <a:rPr sz="1200">
                <a:solidFill>
                  <a:srgbClr val="FFFFFF"/>
                </a:solidFill>
              </a:rPr>
              <a:t>在中医体系中，用以反映心藏主血脉功能状态。常模正常值范围在：169.54-230.24</a:t>
            </a:r>
          </a:p>
          <a:p>
            <a:pPr/>
            <a:endParaRPr sz="1200">
              <a:solidFill>
                <a:srgbClr val="FFFFFF"/>
              </a:solidFill>
            </a:endParaRPr>
          </a:p>
          <a:p>
            <a:pPr/>
            <a:r>
              <a:rPr sz="1200">
                <a:solidFill>
                  <a:srgbClr val="E75200"/>
                </a:solidFill>
              </a:rPr>
              <a:t>2，外周血管阻力：</a:t>
            </a:r>
            <a:r>
              <a:rPr sz="1200">
                <a:solidFill>
                  <a:srgbClr val="FFFFFF"/>
                </a:solidFill>
              </a:rPr>
              <a:t>用以反映心藏主血脉功能状态，</a:t>
            </a:r>
            <a:r>
              <a:rPr sz="1200">
                <a:solidFill>
                  <a:srgbClr val="FFFFFF"/>
                </a:solidFill>
              </a:rPr>
              <a:t>常模正常值范围在：256.26-406.68</a:t>
            </a:r>
          </a:p>
          <a:p>
            <a:pPr/>
            <a:endParaRPr sz="1200">
              <a:solidFill>
                <a:srgbClr val="FFFFFF"/>
              </a:solidFill>
            </a:endParaRPr>
          </a:p>
          <a:p>
            <a:pPr/>
            <a:r>
              <a:rPr sz="1200">
                <a:solidFill>
                  <a:srgbClr val="E75200"/>
                </a:solidFill>
              </a:rPr>
              <a:t>3，昼夜节律：</a:t>
            </a:r>
            <a:r>
              <a:rPr sz="1200">
                <a:solidFill>
                  <a:srgbClr val="FFFFFF"/>
                </a:solidFill>
              </a:rPr>
              <a:t>昼精夜冥与昼不精夜不冥两种状态，正常值为：大于等于21.84</a:t>
            </a:r>
          </a:p>
          <a:p>
            <a:pPr/>
            <a:endParaRPr sz="1200">
              <a:solidFill>
                <a:srgbClr val="FFFFFF"/>
              </a:solidFill>
            </a:endParaRPr>
          </a:p>
          <a:p>
            <a:pPr/>
            <a:r>
              <a:rPr sz="1200">
                <a:solidFill>
                  <a:srgbClr val="E75200"/>
                </a:solidFill>
              </a:rPr>
              <a:t>4，睡眠质量：</a:t>
            </a:r>
            <a:r>
              <a:rPr sz="1200">
                <a:solidFill>
                  <a:srgbClr val="FFFFFF"/>
                </a:solidFill>
              </a:rPr>
              <a:t>睡眠深度 8.99-19.22  </a:t>
            </a:r>
            <a:r>
              <a:rPr sz="1200">
                <a:solidFill>
                  <a:srgbClr val="FFFFFF"/>
                </a:solidFill>
              </a:rPr>
              <a:t>睡眠时长6.86-8.83</a:t>
            </a:r>
          </a:p>
          <a:p>
            <a:pPr/>
            <a:endParaRPr sz="1200">
              <a:solidFill>
                <a:srgbClr val="FFFFFF"/>
              </a:solidFill>
            </a:endParaRPr>
          </a:p>
          <a:p>
            <a:pPr/>
            <a:r>
              <a:rPr sz="1200">
                <a:solidFill>
                  <a:srgbClr val="E75200"/>
                </a:solidFill>
              </a:rPr>
              <a:t>5，相邻心率变异性 最大心率变异性 心率综合变异性</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4" name=""/>
          <p:cNvSpPr txBox="1"/>
          <p:nvPr/>
        </p:nvSpPr>
        <p:spPr>
          <a:xfrm rot="0" flipH="0" flipV="0">
            <a:off x="909616" y="866047"/>
            <a:ext cx="10347699" cy="9906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a:solidFill>
                  <a:srgbClr val="FFFFFF"/>
                </a:solidFill>
                <a:latin typeface="Microsoft YaHei"/>
                <a:ea typeface="Microsoft YaHei"/>
              </a:rPr>
              <a:t>商业模式：</a:t>
            </a:r>
            <a:r>
              <a:rPr sz="2400">
                <a:solidFill>
                  <a:srgbClr val="FFFFFF"/>
                </a:solidFill>
                <a:latin typeface="Microsoft YaHei"/>
                <a:ea typeface="Microsoft YaHei"/>
              </a:rPr>
              <a:t>区块链</a:t>
            </a:r>
            <a:r>
              <a:rPr sz="2400">
                <a:solidFill>
                  <a:srgbClr val="E75200"/>
                </a:solidFill>
                <a:latin typeface="Microsoft YaHei"/>
                <a:ea typeface="Microsoft YaHei"/>
              </a:rPr>
              <a:t>+</a:t>
            </a:r>
            <a:r>
              <a:rPr sz="2400">
                <a:solidFill>
                  <a:srgbClr val="FFFFFF"/>
                </a:solidFill>
                <a:latin typeface="Microsoft YaHei"/>
                <a:ea typeface="Microsoft YaHei"/>
              </a:rPr>
              <a:t>健康竞赛</a:t>
            </a:r>
            <a:r>
              <a:rPr sz="2400">
                <a:solidFill>
                  <a:srgbClr val="E75200"/>
                </a:solidFill>
                <a:latin typeface="Microsoft YaHei"/>
                <a:ea typeface="Microsoft YaHei"/>
              </a:rPr>
              <a:t>+</a:t>
            </a:r>
            <a:r>
              <a:rPr sz="2400">
                <a:solidFill>
                  <a:srgbClr val="FFFFFF"/>
                </a:solidFill>
                <a:latin typeface="Microsoft YaHei"/>
                <a:ea typeface="Microsoft YaHei"/>
              </a:rPr>
              <a:t>健康服务</a:t>
            </a:r>
            <a:r>
              <a:rPr sz="2400">
                <a:solidFill>
                  <a:srgbClr val="E75200"/>
                </a:solidFill>
                <a:latin typeface="Microsoft YaHei"/>
                <a:ea typeface="Microsoft YaHei"/>
              </a:rPr>
              <a:t>+</a:t>
            </a:r>
            <a:r>
              <a:rPr sz="2400">
                <a:solidFill>
                  <a:srgbClr val="FFFFFF"/>
                </a:solidFill>
                <a:latin typeface="Microsoft YaHei"/>
                <a:ea typeface="Microsoft YaHei"/>
              </a:rPr>
              <a:t>抑郁症险</a:t>
            </a:r>
            <a:r>
              <a:rPr sz="2400">
                <a:solidFill>
                  <a:srgbClr val="E75200"/>
                </a:solidFill>
                <a:latin typeface="Microsoft YaHei"/>
                <a:ea typeface="Microsoft YaHei"/>
              </a:rPr>
              <a:t>+</a:t>
            </a:r>
            <a:r>
              <a:rPr sz="2400">
                <a:solidFill>
                  <a:srgbClr val="FFFFFF"/>
                </a:solidFill>
                <a:latin typeface="Microsoft YaHei"/>
                <a:ea typeface="Microsoft YaHei"/>
              </a:rPr>
              <a:t>数据服务</a:t>
            </a:r>
          </a:p>
          <a:p>
            <a:pPr marL="0" indent="0">
              <a:buNone/>
            </a:pPr>
            <a:endParaRPr sz="1100">
              <a:solidFill>
                <a:srgbClr val="FFFFFF"/>
              </a:solidFill>
              <a:latin typeface="Microsoft YaHei"/>
              <a:ea typeface="Microsoft YaHei"/>
            </a:endParaRPr>
          </a:p>
          <a:p>
            <a:pPr marL="0" indent="0">
              <a:buNone/>
            </a:pPr>
            <a:endParaRPr sz="1100">
              <a:solidFill>
                <a:srgbClr val="FFFFFF"/>
              </a:solidFill>
              <a:latin typeface="Microsoft YaHei"/>
              <a:ea typeface="Microsoft YaHei"/>
            </a:endParaRPr>
          </a:p>
        </p:txBody>
      </p:sp>
      <p:sp>
        <p:nvSpPr>
          <p:cNvPr id="5" name=""/>
          <p:cNvSpPr txBox="1"/>
          <p:nvPr/>
        </p:nvSpPr>
        <p:spPr>
          <a:xfrm rot="0">
            <a:off x="6620198" y="4152728"/>
            <a:ext cx="1778000" cy="444500"/>
          </a:xfrm>
          <a:prstGeom prst="rect">
            <a:avLst/>
          </a:prstGeom>
          <a:ln w="12700">
            <a:prstDash val="solid"/>
          </a:ln>
        </p:spPr>
        <p:txBody>
          <a:bodyPr>
            <a:spAutoFit/>
          </a:bodyPr>
          <a:lstStyle/>
          <a:p>
            <a:pPr/>
            <a:r>
              <a:rPr>
                <a:solidFill>
                  <a:srgbClr val="FFFFFF"/>
                </a:solidFill>
                <a:latin typeface="Microsoft YaHei"/>
                <a:ea typeface="Microsoft YaHei"/>
              </a:rPr>
              <a:t>健康竞赛</a:t>
            </a:r>
          </a:p>
        </p:txBody>
      </p:sp>
      <p:sp>
        <p:nvSpPr>
          <p:cNvPr id="6" name=""/>
          <p:cNvSpPr txBox="1"/>
          <p:nvPr/>
        </p:nvSpPr>
        <p:spPr>
          <a:xfrm rot="0" flipH="0" flipV="0">
            <a:off x="1007447" y="5308704"/>
            <a:ext cx="1472446" cy="679450"/>
          </a:xfrm>
          <a:prstGeom prst="rect">
            <a:avLst/>
          </a:prstGeom>
          <a:ln w="12700">
            <a:prstDash val="solid"/>
          </a:ln>
        </p:spPr>
        <p:txBody>
          <a:bodyPr>
            <a:spAutoFit/>
          </a:bodyPr>
          <a:lstStyle/>
          <a:p>
            <a:pPr marL="233172" indent="-233172">
              <a:buFont typeface="Wingdings" charset="0"/>
              <a:buChar char="n"/>
            </a:pPr>
            <a:endParaRPr sz="1200">
              <a:solidFill>
                <a:srgbClr val="FFFFFF"/>
              </a:solidFill>
              <a:latin typeface="Microsoft YaHei"/>
              <a:ea typeface="Microsoft YaHei"/>
            </a:endParaRPr>
          </a:p>
          <a:p>
            <a:pPr marL="233172" indent="-233172">
              <a:buFont typeface="Wingdings" charset="0"/>
              <a:buChar char="n"/>
            </a:pPr>
            <a:endParaRPr/>
          </a:p>
        </p:txBody>
      </p:sp>
      <p:sp>
        <p:nvSpPr>
          <p:cNvPr id="7" name=""/>
          <p:cNvSpPr txBox="1"/>
          <p:nvPr/>
        </p:nvSpPr>
        <p:spPr>
          <a:xfrm rot="0" flipH="0" flipV="0">
            <a:off x="9164380" y="3553439"/>
            <a:ext cx="1233535" cy="444500"/>
          </a:xfrm>
          <a:prstGeom prst="rect">
            <a:avLst/>
          </a:prstGeom>
          <a:ln w="12700">
            <a:prstDash val="solid"/>
          </a:ln>
        </p:spPr>
        <p:txBody>
          <a:bodyPr>
            <a:spAutoFit/>
          </a:bodyPr>
          <a:lstStyle/>
          <a:p>
            <a:pPr/>
            <a:r>
              <a:rPr>
                <a:solidFill>
                  <a:srgbClr val="FFFFFF"/>
                </a:solidFill>
                <a:latin typeface="Microsoft YaHei"/>
                <a:ea typeface="Microsoft YaHei"/>
              </a:rPr>
              <a:t>抑郁症险</a:t>
            </a:r>
          </a:p>
        </p:txBody>
      </p:sp>
      <p:sp>
        <p:nvSpPr>
          <p:cNvPr id="8" name=""/>
          <p:cNvSpPr txBox="1"/>
          <p:nvPr/>
        </p:nvSpPr>
        <p:spPr>
          <a:xfrm rot="0" flipH="0" flipV="0">
            <a:off x="9164380" y="4704964"/>
            <a:ext cx="1131683" cy="444500"/>
          </a:xfrm>
          <a:prstGeom prst="rect">
            <a:avLst/>
          </a:prstGeom>
          <a:ln w="12700">
            <a:prstDash val="solid"/>
          </a:ln>
        </p:spPr>
        <p:txBody>
          <a:bodyPr>
            <a:spAutoFit/>
          </a:bodyPr>
          <a:lstStyle/>
          <a:p>
            <a:pPr/>
            <a:r>
              <a:rPr>
                <a:solidFill>
                  <a:srgbClr val="FFFFFF"/>
                </a:solidFill>
                <a:latin typeface="Microsoft YaHei"/>
                <a:ea typeface="Microsoft YaHei"/>
              </a:rPr>
              <a:t>健康服务</a:t>
            </a:r>
          </a:p>
        </p:txBody>
      </p:sp>
      <p:pic>
        <p:nvPicPr>
          <p:cNvPr id="9" name=""/>
          <p:cNvPicPr/>
          <p:nvPr/>
        </p:nvPicPr>
        <p:blipFill>
          <a:blip r:embed="rId3"/>
          <a:stretch/>
        </p:blipFill>
        <p:spPr>
          <a:xfrm rot="1800000" flipH="0" flipV="0">
            <a:off x="7959894" y="3598166"/>
            <a:ext cx="1376107" cy="1260015"/>
          </a:xfrm>
          <a:prstGeom prst="rect">
            <a:avLst/>
          </a:prstGeom>
        </p:spPr>
      </p:pic>
      <p:sp>
        <p:nvSpPr>
          <p:cNvPr id="10" name=""/>
          <p:cNvSpPr txBox="1"/>
          <p:nvPr/>
        </p:nvSpPr>
        <p:spPr>
          <a:xfrm rot="0" flipH="0" flipV="0">
            <a:off x="6700179" y="3966189"/>
            <a:ext cx="1472446" cy="323850"/>
          </a:xfrm>
          <a:prstGeom prst="rect">
            <a:avLst/>
          </a:prstGeom>
          <a:ln w="12700">
            <a:prstDash val="solid"/>
          </a:ln>
        </p:spPr>
        <p:txBody>
          <a:bodyPr>
            <a:spAutoFit/>
          </a:bodyPr>
          <a:lstStyle/>
          <a:p>
            <a:pPr marL="0" indent="0">
              <a:buNone/>
            </a:pPr>
            <a:r>
              <a:rPr sz="1200">
                <a:solidFill>
                  <a:srgbClr val="9D9D9D"/>
                </a:solidFill>
                <a:latin typeface="Microsoft YaHei"/>
                <a:ea typeface="Microsoft YaHei"/>
              </a:rPr>
              <a:t>整体健康</a:t>
            </a:r>
          </a:p>
        </p:txBody>
      </p:sp>
      <p:sp>
        <p:nvSpPr>
          <p:cNvPr id="11" name=""/>
          <p:cNvSpPr txBox="1"/>
          <p:nvPr/>
        </p:nvSpPr>
        <p:spPr>
          <a:xfrm rot="0" flipH="0" flipV="0">
            <a:off x="9229952" y="3375639"/>
            <a:ext cx="949739" cy="323850"/>
          </a:xfrm>
          <a:prstGeom prst="rect">
            <a:avLst/>
          </a:prstGeom>
          <a:ln w="12700">
            <a:prstDash val="solid"/>
          </a:ln>
        </p:spPr>
        <p:txBody>
          <a:bodyPr>
            <a:spAutoFit/>
          </a:bodyPr>
          <a:lstStyle/>
          <a:p>
            <a:pPr/>
            <a:r>
              <a:rPr sz="1200" b="1">
                <a:solidFill>
                  <a:srgbClr val="9D9D9D"/>
                </a:solidFill>
                <a:ea typeface="Microsoft YaHei"/>
              </a:rPr>
              <a:t>抑郁新靶点</a:t>
            </a:r>
          </a:p>
        </p:txBody>
      </p:sp>
      <p:sp>
        <p:nvSpPr>
          <p:cNvPr id="12" name=""/>
          <p:cNvSpPr txBox="1"/>
          <p:nvPr/>
        </p:nvSpPr>
        <p:spPr>
          <a:xfrm rot="0" flipH="0" flipV="0">
            <a:off x="9323300" y="4516219"/>
            <a:ext cx="800407" cy="323850"/>
          </a:xfrm>
          <a:prstGeom prst="rect">
            <a:avLst/>
          </a:prstGeom>
          <a:ln w="12700">
            <a:prstDash val="solid"/>
          </a:ln>
        </p:spPr>
        <p:txBody>
          <a:bodyPr>
            <a:spAutoFit/>
          </a:bodyPr>
          <a:lstStyle/>
          <a:p>
            <a:pPr/>
            <a:r>
              <a:rPr sz="1200" b="1">
                <a:solidFill>
                  <a:srgbClr val="9D9D9D"/>
                </a:solidFill>
                <a:ea typeface="Microsoft YaHei"/>
              </a:rPr>
              <a:t>情绪医学</a:t>
            </a:r>
          </a:p>
        </p:txBody>
      </p:sp>
      <p:sp>
        <p:nvSpPr>
          <p:cNvPr id="13" name=""/>
          <p:cNvSpPr txBox="1"/>
          <p:nvPr/>
        </p:nvSpPr>
        <p:spPr>
          <a:xfrm rot="0" flipH="0" flipV="0">
            <a:off x="10347097" y="3237573"/>
            <a:ext cx="1181652" cy="977900"/>
          </a:xfrm>
          <a:prstGeom prst="rect">
            <a:avLst/>
          </a:prstGeom>
          <a:ln w="12700">
            <a:prstDash val="solid"/>
          </a:ln>
        </p:spPr>
        <p:txBody>
          <a:bodyPr>
            <a:spAutoFit/>
          </a:bodyPr>
          <a:lstStyle/>
          <a:p>
            <a:pPr marL="174879" indent="-174879">
              <a:buFont typeface="Wingdings" charset="0"/>
              <a:buChar char="n"/>
            </a:pPr>
            <a:r>
              <a:rPr sz="900">
                <a:solidFill>
                  <a:srgbClr val="9D9D9D"/>
                </a:solidFill>
                <a:latin typeface="Microsoft YaHei"/>
                <a:ea typeface="Microsoft YaHei"/>
              </a:rPr>
              <a:t>心肌收缩力</a:t>
            </a:r>
          </a:p>
          <a:p>
            <a:pPr marL="174879" indent="-174879">
              <a:buFont typeface="Wingdings" charset="0"/>
              <a:buChar char="n"/>
            </a:pPr>
            <a:r>
              <a:rPr sz="900">
                <a:solidFill>
                  <a:srgbClr val="9D9D9D"/>
                </a:solidFill>
                <a:latin typeface="Microsoft YaHei"/>
                <a:ea typeface="Microsoft YaHei"/>
              </a:rPr>
              <a:t>心血管阻力</a:t>
            </a:r>
          </a:p>
          <a:p>
            <a:pPr marL="174879" indent="-174879">
              <a:buFont typeface="Wingdings" charset="0"/>
              <a:buChar char="n"/>
            </a:pPr>
            <a:r>
              <a:rPr sz="900">
                <a:solidFill>
                  <a:srgbClr val="9D9D9D"/>
                </a:solidFill>
                <a:latin typeface="Microsoft YaHei"/>
                <a:ea typeface="Microsoft YaHei"/>
              </a:rPr>
              <a:t>昼夜节律</a:t>
            </a:r>
          </a:p>
          <a:p>
            <a:pPr marL="174879" indent="-174879">
              <a:buFont typeface="Wingdings" charset="0"/>
              <a:buChar char="n"/>
            </a:pPr>
            <a:r>
              <a:rPr sz="900">
                <a:solidFill>
                  <a:srgbClr val="9D9D9D"/>
                </a:solidFill>
                <a:latin typeface="Microsoft YaHei"/>
                <a:ea typeface="Microsoft YaHei"/>
              </a:rPr>
              <a:t>睡眠质量</a:t>
            </a:r>
          </a:p>
          <a:p>
            <a:pPr marL="174879" indent="-174879">
              <a:buFont typeface="Wingdings" charset="0"/>
              <a:buChar char="n"/>
            </a:pPr>
            <a:r>
              <a:rPr sz="900">
                <a:solidFill>
                  <a:srgbClr val="9D9D9D"/>
                </a:solidFill>
                <a:latin typeface="Microsoft YaHei"/>
                <a:ea typeface="Microsoft YaHei"/>
              </a:rPr>
              <a:t>更多</a:t>
            </a:r>
          </a:p>
        </p:txBody>
      </p:sp>
      <p:sp>
        <p:nvSpPr>
          <p:cNvPr id="14" name=""/>
          <p:cNvSpPr txBox="1"/>
          <p:nvPr/>
        </p:nvSpPr>
        <p:spPr>
          <a:xfrm rot="0">
            <a:off x="10347097" y="4290039"/>
            <a:ext cx="1148522" cy="1333500"/>
          </a:xfrm>
          <a:prstGeom prst="rect">
            <a:avLst/>
          </a:prstGeom>
          <a:ln w="12700">
            <a:prstDash val="solid"/>
          </a:ln>
        </p:spPr>
        <p:txBody>
          <a:bodyPr>
            <a:spAutoFit/>
          </a:bodyPr>
          <a:lstStyle/>
          <a:p>
            <a:pPr marL="174879" indent="-174879">
              <a:buFont typeface="Wingdings" charset="0"/>
              <a:buChar char="n"/>
            </a:pPr>
            <a:r>
              <a:rPr sz="900">
                <a:solidFill>
                  <a:srgbClr val="9D9D9D"/>
                </a:solidFill>
                <a:latin typeface="Microsoft YaHei"/>
                <a:ea typeface="Microsoft YaHei"/>
              </a:rPr>
              <a:t>睡眠改善</a:t>
            </a:r>
          </a:p>
          <a:p>
            <a:pPr marL="174879" indent="-174879">
              <a:buFont typeface="Wingdings" charset="0"/>
              <a:buChar char="n"/>
            </a:pPr>
            <a:r>
              <a:rPr sz="900">
                <a:solidFill>
                  <a:srgbClr val="9D9D9D"/>
                </a:solidFill>
                <a:latin typeface="Microsoft YaHei"/>
                <a:ea typeface="Microsoft YaHei"/>
              </a:rPr>
              <a:t>情绪管理</a:t>
            </a:r>
          </a:p>
          <a:p>
            <a:pPr marL="174879" indent="-174879">
              <a:buFont typeface="Wingdings" charset="0"/>
              <a:buChar char="n"/>
            </a:pPr>
            <a:r>
              <a:rPr sz="900">
                <a:solidFill>
                  <a:srgbClr val="9D9D9D"/>
                </a:solidFill>
                <a:latin typeface="Microsoft YaHei"/>
                <a:ea typeface="Microsoft YaHei"/>
              </a:rPr>
              <a:t>血压预警</a:t>
            </a:r>
          </a:p>
          <a:p>
            <a:pPr marL="174879" indent="-174879">
              <a:buFont typeface="Wingdings" charset="0"/>
              <a:buChar char="n"/>
            </a:pPr>
            <a:r>
              <a:rPr sz="900">
                <a:solidFill>
                  <a:srgbClr val="9D9D9D"/>
                </a:solidFill>
                <a:latin typeface="Microsoft YaHei"/>
                <a:ea typeface="Microsoft YaHei"/>
              </a:rPr>
              <a:t>抑郁干预</a:t>
            </a:r>
          </a:p>
          <a:p>
            <a:pPr marL="174879" indent="-174879">
              <a:buFont typeface="Wingdings" charset="0"/>
              <a:buChar char="n"/>
            </a:pPr>
            <a:r>
              <a:rPr sz="900">
                <a:solidFill>
                  <a:srgbClr val="9D9D9D"/>
                </a:solidFill>
                <a:latin typeface="Microsoft YaHei"/>
                <a:ea typeface="Microsoft YaHei"/>
              </a:rPr>
              <a:t>疗效付费</a:t>
            </a:r>
          </a:p>
          <a:p>
            <a:pPr marL="174879" indent="-174879">
              <a:buFont typeface="Wingdings" charset="0"/>
              <a:buChar char="n"/>
            </a:pPr>
            <a:r>
              <a:rPr sz="900">
                <a:solidFill>
                  <a:srgbClr val="9D9D9D"/>
                </a:solidFill>
                <a:latin typeface="Microsoft YaHei"/>
                <a:ea typeface="Microsoft YaHei"/>
              </a:rPr>
              <a:t>运动处方</a:t>
            </a:r>
          </a:p>
          <a:p>
            <a:pPr marL="174879" indent="-174879">
              <a:buFont typeface="Wingdings" charset="0"/>
              <a:buChar char="n"/>
            </a:pPr>
            <a:r>
              <a:rPr sz="900">
                <a:solidFill>
                  <a:srgbClr val="9D9D9D"/>
                </a:solidFill>
                <a:latin typeface="Microsoft YaHei"/>
                <a:ea typeface="Microsoft YaHei"/>
              </a:rPr>
              <a:t>更多</a:t>
            </a:r>
          </a:p>
        </p:txBody>
      </p:sp>
      <p:sp>
        <p:nvSpPr>
          <p:cNvPr id="15" name=""/>
          <p:cNvSpPr txBox="1"/>
          <p:nvPr/>
        </p:nvSpPr>
        <p:spPr>
          <a:xfrm rot="0" flipH="0" flipV="0">
            <a:off x="6083466" y="4128114"/>
            <a:ext cx="536733" cy="444500"/>
          </a:xfrm>
          <a:prstGeom prst="rect">
            <a:avLst/>
          </a:prstGeom>
          <a:ln w="12700">
            <a:prstDash val="solid"/>
          </a:ln>
        </p:spPr>
        <p:txBody>
          <a:bodyPr>
            <a:spAutoFit/>
          </a:bodyPr>
          <a:lstStyle/>
          <a:p>
            <a:pPr algn="ctr"/>
            <a:r>
              <a:rPr sz="900" b="1">
                <a:solidFill>
                  <a:srgbClr val="FFFFFF"/>
                </a:solidFill>
                <a:latin typeface="Microsoft YaHei"/>
                <a:ea typeface="Microsoft YaHei"/>
              </a:rPr>
              <a:t>元宇宙</a:t>
            </a:r>
          </a:p>
          <a:p>
            <a:pPr algn="ctr"/>
            <a:r>
              <a:rPr sz="900" b="1">
                <a:solidFill>
                  <a:srgbClr val="FFFFFF"/>
                </a:solidFill>
                <a:latin typeface="Microsoft YaHei"/>
                <a:ea typeface="Microsoft YaHei"/>
              </a:rPr>
              <a:t>NFT</a:t>
            </a:r>
          </a:p>
        </p:txBody>
      </p:sp>
      <p:sp>
        <p:nvSpPr>
          <p:cNvPr id="16" name=""/>
          <p:cNvSpPr txBox="1"/>
          <p:nvPr/>
        </p:nvSpPr>
        <p:spPr>
          <a:xfrm rot="0" flipH="0" flipV="0">
            <a:off x="909616" y="1361347"/>
            <a:ext cx="6952446" cy="717550"/>
          </a:xfrm>
          <a:prstGeom prst="rect">
            <a:avLst/>
          </a:prstGeom>
          <a:ln w="12700">
            <a:prstDash val="solid"/>
          </a:ln>
        </p:spPr>
        <p:txBody>
          <a:bodyPr>
            <a:spAutoFit/>
          </a:bodyPr>
          <a:lstStyle/>
          <a:p>
            <a:pPr/>
            <a:r>
              <a:rPr sz="1400">
                <a:solidFill>
                  <a:srgbClr val="9D9D9D"/>
                </a:solidFill>
                <a:latin typeface="Microsoft YaHei"/>
                <a:ea typeface="Microsoft YaHei"/>
              </a:rPr>
              <a:t>竞赛规则：用熵减的健康锻炼来去除引起熵增的参数洞，达到稳定和谐态方获胜。</a:t>
            </a:r>
          </a:p>
          <a:p>
            <a:pPr/>
            <a:r>
              <a:rPr sz="1800">
                <a:solidFill>
                  <a:srgbClr val="FF9900"/>
                </a:solidFill>
                <a:latin typeface="Microsoft YaHei"/>
                <a:ea typeface="Microsoft YaHei"/>
              </a:rPr>
              <a:t>南京大学 华南师范大学开始启动</a:t>
            </a:r>
          </a:p>
        </p:txBody>
      </p:sp>
      <p:pic>
        <p:nvPicPr>
          <p:cNvPr id="17" name=""/>
          <p:cNvPicPr/>
          <p:nvPr/>
        </p:nvPicPr>
        <p:blipFill>
          <a:blip r:embed="rId4">
            <a:alphaModFix amt="100000"/>
          </a:blip>
          <a:srcRect l="0" t="0" r="0" b="0"/>
          <a:stretch/>
        </p:blipFill>
        <p:spPr>
          <a:xfrm rot="0" flipH="0" flipV="0">
            <a:off x="777678" y="2557356"/>
            <a:ext cx="5123252" cy="334163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0"/>
          <p:nvPr/>
        </p:nvSpPr>
        <p:spPr>
          <a:xfrm rot="0" flipH="0" flipV="0">
            <a:off x="2789160" y="1686738"/>
            <a:ext cx="4634469" cy="424206"/>
          </a:xfrm>
          <a:prstGeom prst="rect">
            <a:avLst/>
          </a:prstGeom>
          <a:solidFill>
            <a:srgbClr val="333333"/>
          </a:solidFill>
          <a:ln w="0"/>
        </p:spPr>
        <p:txBody>
          <a:bodyPr anchor="ctr"/>
          <a:lstStyle/>
          <a:p>
            <a:pPr algn="ctr"/>
            <a:endParaRPr/>
          </a:p>
        </p:txBody>
      </p:sp>
      <p:sp>
        <p:nvSpPr>
          <p:cNvPr id="4" name=""/>
          <p:cNvSpPr txBox="1"/>
          <p:nvPr/>
        </p:nvSpPr>
        <p:spPr>
          <a:xfrm rot="0" flipH="0" flipV="0">
            <a:off x="8050601" y="1686738"/>
            <a:ext cx="3673426" cy="36131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600" b="1">
                <a:solidFill>
                  <a:srgbClr val="E75200"/>
                </a:solidFill>
              </a:rPr>
              <a:t>去</a:t>
            </a:r>
            <a:r>
              <a:rPr sz="1600" b="1">
                <a:solidFill>
                  <a:srgbClr val="E75200"/>
                </a:solidFill>
              </a:rPr>
              <a:t>除参数洞，身体达到健康状态</a:t>
            </a:r>
          </a:p>
          <a:p>
            <a:pPr/>
            <a:r>
              <a:rPr sz="1100">
                <a:solidFill>
                  <a:srgbClr val="FFFFFF"/>
                </a:solidFill>
              </a:rPr>
              <a:t>对于自限性疾病患者，去除病因，患者的易流会从有洞状态自动发展为无洞状态，这种趋同趋势正好满足热力学第二定律。这不但证明了竞赛原则设计的科学性，而且给出了身心自愈的科学基础——热力学第二定律。</a:t>
            </a:r>
          </a:p>
          <a:p>
            <a:pPr/>
            <a:endParaRPr sz="1100">
              <a:solidFill>
                <a:srgbClr val="FFFFFF"/>
              </a:solidFill>
            </a:endParaRPr>
          </a:p>
          <a:p>
            <a:pPr/>
            <a:r>
              <a:rPr sz="1600" b="1">
                <a:solidFill>
                  <a:srgbClr val="E75200"/>
                </a:solidFill>
              </a:rPr>
              <a:t>社交性</a:t>
            </a:r>
          </a:p>
          <a:p>
            <a:pPr/>
            <a:r>
              <a:rPr sz="1100">
                <a:solidFill>
                  <a:srgbClr val="FFFFFF"/>
                </a:solidFill>
              </a:rPr>
              <a:t>5V5   3个家庭V3个家庭</a:t>
            </a:r>
          </a:p>
          <a:p>
            <a:pPr/>
            <a:endParaRPr sz="1100">
              <a:solidFill>
                <a:srgbClr val="FFFFFF"/>
              </a:solidFill>
            </a:endParaRPr>
          </a:p>
          <a:p>
            <a:pPr/>
            <a:r>
              <a:rPr sz="1600" b="1">
                <a:solidFill>
                  <a:srgbClr val="E75200"/>
                </a:solidFill>
              </a:rPr>
              <a:t>生理与心理训练</a:t>
            </a:r>
          </a:p>
          <a:p>
            <a:pPr/>
            <a:r>
              <a:rPr sz="1100">
                <a:solidFill>
                  <a:srgbClr val="FFFFFF"/>
                </a:solidFill>
              </a:rPr>
              <a:t>间歇心率训练+呼吸训练+冥想</a:t>
            </a:r>
          </a:p>
          <a:p>
            <a:pPr/>
            <a:endParaRPr sz="1100">
              <a:solidFill>
                <a:srgbClr val="FFFFFF"/>
              </a:solidFill>
            </a:endParaRPr>
          </a:p>
          <a:p>
            <a:pPr/>
            <a:endParaRPr sz="1100">
              <a:solidFill>
                <a:srgbClr val="FFFFFF"/>
              </a:solidFill>
            </a:endParaRPr>
          </a:p>
          <a:p>
            <a:pPr/>
            <a:endParaRPr sz="1100">
              <a:solidFill>
                <a:srgbClr val="FFFFFF"/>
              </a:solidFill>
            </a:endParaRPr>
          </a:p>
          <a:p>
            <a:pPr/>
            <a:endParaRPr sz="1100">
              <a:solidFill>
                <a:srgbClr val="FFFFFF"/>
              </a:solidFill>
            </a:endParaRPr>
          </a:p>
        </p:txBody>
      </p:sp>
      <p:pic>
        <p:nvPicPr>
          <p:cNvPr id="5"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6" name=""/>
          <p:cNvSpPr txBox="1"/>
          <p:nvPr/>
        </p:nvSpPr>
        <p:spPr>
          <a:xfrm rot="0" flipH="0" flipV="0">
            <a:off x="941684" y="595768"/>
            <a:ext cx="5389995" cy="558800"/>
          </a:xfrm>
          <a:prstGeom prst="rect">
            <a:avLst/>
          </a:prstGeom>
          <a:ln w="12700">
            <a:prstDash val="solid"/>
          </a:ln>
        </p:spPr>
        <p:txBody>
          <a:bodyPr>
            <a:spAutoFit/>
          </a:bodyPr>
          <a:lstStyle/>
          <a:p>
            <a:pPr/>
            <a:r>
              <a:rPr sz="2400">
                <a:solidFill>
                  <a:srgbClr val="FFFFFF"/>
                </a:solidFill>
                <a:latin typeface="Microsoft YaHei"/>
                <a:ea typeface="Microsoft YaHei"/>
              </a:rPr>
              <a:t>用</a:t>
            </a:r>
            <a:r>
              <a:rPr sz="2400">
                <a:solidFill>
                  <a:srgbClr val="FFFFFF"/>
                </a:solidFill>
                <a:latin typeface="Microsoft YaHei"/>
                <a:ea typeface="Microsoft YaHei"/>
              </a:rPr>
              <a:t>健康竞赛实现主动健康</a:t>
            </a:r>
          </a:p>
        </p:txBody>
      </p:sp>
      <p:sp>
        <p:nvSpPr>
          <p:cNvPr id="7" name=""/>
          <p:cNvSpPr txBox="1"/>
          <p:nvPr/>
        </p:nvSpPr>
        <p:spPr>
          <a:xfrm rot="0" flipH="0" flipV="0">
            <a:off x="941684" y="2158756"/>
            <a:ext cx="1676148" cy="3600450"/>
          </a:xfrm>
          <a:prstGeom prst="rect">
            <a:avLst/>
          </a:prstGeom>
          <a:ln w="6350">
            <a:prstDash val="solid"/>
          </a:ln>
        </p:spPr>
        <p:txBody>
          <a:bodyPr>
            <a:spAutoFit/>
          </a:bodyPr>
          <a:lstStyle/>
          <a:p>
            <a:pPr>
              <a:lnSpc>
                <a:spcPct val="300000"/>
              </a:lnSpc>
            </a:pPr>
            <a:endParaRPr sz="1050">
              <a:solidFill>
                <a:srgbClr val="9D9D9D"/>
              </a:solidFill>
              <a:latin typeface="Microsoft YaHei"/>
              <a:ea typeface="Microsoft YaHei"/>
            </a:endParaRPr>
          </a:p>
          <a:p>
            <a:pPr>
              <a:lnSpc>
                <a:spcPct val="300000"/>
              </a:lnSpc>
            </a:pPr>
            <a:r>
              <a:rPr sz="1050">
                <a:solidFill>
                  <a:srgbClr val="9D9D9D"/>
                </a:solidFill>
                <a:latin typeface="Microsoft YaHei"/>
                <a:ea typeface="Microsoft YaHei"/>
              </a:rPr>
              <a:t>家长与学校支持度</a:t>
            </a:r>
          </a:p>
          <a:p>
            <a:pPr>
              <a:lnSpc>
                <a:spcPct val="300000"/>
              </a:lnSpc>
            </a:pPr>
            <a:r>
              <a:rPr sz="1050">
                <a:solidFill>
                  <a:srgbClr val="9D9D9D"/>
                </a:solidFill>
                <a:latin typeface="Microsoft YaHei"/>
                <a:ea typeface="Microsoft YaHei"/>
              </a:rPr>
              <a:t>游戏场景</a:t>
            </a:r>
          </a:p>
          <a:p>
            <a:pPr>
              <a:lnSpc>
                <a:spcPct val="300000"/>
              </a:lnSpc>
            </a:pPr>
            <a:r>
              <a:rPr sz="1050">
                <a:solidFill>
                  <a:srgbClr val="9D9D9D"/>
                </a:solidFill>
                <a:latin typeface="Microsoft YaHei"/>
                <a:ea typeface="Microsoft YaHei"/>
              </a:rPr>
              <a:t>对德智体美劳提升</a:t>
            </a:r>
          </a:p>
          <a:p>
            <a:pPr>
              <a:lnSpc>
                <a:spcPct val="300000"/>
              </a:lnSpc>
            </a:pPr>
            <a:r>
              <a:rPr sz="1050">
                <a:solidFill>
                  <a:srgbClr val="9D9D9D"/>
                </a:solidFill>
                <a:latin typeface="Microsoft YaHei"/>
                <a:ea typeface="Microsoft YaHei"/>
              </a:rPr>
              <a:t>对发现职业兴趣的帮助</a:t>
            </a:r>
          </a:p>
          <a:p>
            <a:pPr>
              <a:lnSpc>
                <a:spcPct val="300000"/>
              </a:lnSpc>
            </a:pPr>
            <a:r>
              <a:rPr sz="1050">
                <a:solidFill>
                  <a:srgbClr val="9D9D9D"/>
                </a:solidFill>
                <a:latin typeface="Microsoft YaHei"/>
                <a:ea typeface="Microsoft YaHei"/>
              </a:rPr>
              <a:t>身心健康</a:t>
            </a:r>
          </a:p>
          <a:p>
            <a:pPr>
              <a:lnSpc>
                <a:spcPct val="300000"/>
              </a:lnSpc>
            </a:pPr>
            <a:r>
              <a:rPr sz="1050">
                <a:solidFill>
                  <a:srgbClr val="9D9D9D"/>
                </a:solidFill>
                <a:latin typeface="Microsoft YaHei"/>
                <a:ea typeface="Microsoft YaHei"/>
              </a:rPr>
              <a:t>社交属性</a:t>
            </a:r>
          </a:p>
        </p:txBody>
      </p:sp>
      <p:sp>
        <p:nvSpPr>
          <p:cNvPr id="8" name=""/>
          <p:cNvSpPr txBox="1"/>
          <p:nvPr/>
        </p:nvSpPr>
        <p:spPr>
          <a:xfrm rot="0" flipH="0" flipV="0">
            <a:off x="3149584" y="1523756"/>
            <a:ext cx="2796515" cy="4235450"/>
          </a:xfrm>
          <a:prstGeom prst="rect">
            <a:avLst/>
          </a:prstGeom>
          <a:ln w="6350">
            <a:prstDash val="solid"/>
          </a:ln>
        </p:spPr>
        <p:txBody>
          <a:bodyPr>
            <a:spAutoFit/>
          </a:bodyPr>
          <a:lstStyle/>
          <a:p>
            <a:pPr>
              <a:lnSpc>
                <a:spcPct val="300000"/>
              </a:lnSpc>
            </a:pPr>
            <a:r>
              <a:rPr sz="1400" b="1">
                <a:solidFill>
                  <a:srgbClr val="FFFFFF"/>
                </a:solidFill>
                <a:latin typeface="Microsoft YaHei"/>
                <a:ea typeface="Microsoft YaHei"/>
              </a:rPr>
              <a:t>心手相连 健康竞赛</a:t>
            </a:r>
          </a:p>
          <a:p>
            <a:pPr marL="0" indent="0">
              <a:lnSpc>
                <a:spcPct val="300000"/>
              </a:lnSpc>
              <a:buNone/>
            </a:pPr>
            <a:endParaRPr sz="1100">
              <a:solidFill>
                <a:srgbClr val="FFFFFF"/>
              </a:solidFill>
              <a:latin typeface="Microsoft YaHei"/>
              <a:ea typeface="Microsoft YaHei"/>
            </a:endParaRPr>
          </a:p>
          <a:p>
            <a:pPr marL="213741" indent="-213741">
              <a:lnSpc>
                <a:spcPct val="300000"/>
              </a:lnSpc>
              <a:buFont typeface="Wingdings" charset="0"/>
              <a:buChar char="l"/>
            </a:pPr>
            <a:r>
              <a:rPr sz="1100">
                <a:solidFill>
                  <a:srgbClr val="FFFFFF"/>
                </a:solidFill>
                <a:latin typeface="Microsoft YaHei"/>
                <a:ea typeface="Microsoft YaHei"/>
              </a:rPr>
              <a:t>家长学校社会支持</a:t>
            </a:r>
          </a:p>
          <a:p>
            <a:pPr marL="213741" indent="-213741">
              <a:lnSpc>
                <a:spcPct val="300000"/>
              </a:lnSpc>
              <a:buFont typeface="Wingdings" charset="0"/>
              <a:buChar char="l"/>
            </a:pPr>
            <a:r>
              <a:rPr sz="1100">
                <a:solidFill>
                  <a:srgbClr val="FFFFFF"/>
                </a:solidFill>
                <a:latin typeface="Microsoft YaHei"/>
                <a:ea typeface="Microsoft YaHei"/>
              </a:rPr>
              <a:t>户外运动 室内冥想 睡眠改善</a:t>
            </a:r>
          </a:p>
          <a:p>
            <a:pPr marL="213741" indent="-213741">
              <a:lnSpc>
                <a:spcPct val="300000"/>
              </a:lnSpc>
              <a:buFont typeface="Wingdings" charset="0"/>
              <a:buChar char="l"/>
            </a:pPr>
            <a:r>
              <a:rPr sz="1100">
                <a:solidFill>
                  <a:srgbClr val="FFFFFF"/>
                </a:solidFill>
                <a:latin typeface="Microsoft YaHei"/>
                <a:ea typeface="Microsoft YaHei"/>
              </a:rPr>
              <a:t>全面提升</a:t>
            </a:r>
          </a:p>
          <a:p>
            <a:pPr marL="213741" indent="-213741">
              <a:lnSpc>
                <a:spcPct val="300000"/>
              </a:lnSpc>
              <a:buFont typeface="Wingdings" charset="0"/>
              <a:buChar char="l"/>
            </a:pPr>
            <a:r>
              <a:rPr sz="1100">
                <a:solidFill>
                  <a:srgbClr val="FFFFFF"/>
                </a:solidFill>
                <a:latin typeface="Microsoft YaHei"/>
                <a:ea typeface="Microsoft YaHei"/>
              </a:rPr>
              <a:t>有</a:t>
            </a:r>
          </a:p>
          <a:p>
            <a:pPr marL="213741" indent="-213741">
              <a:lnSpc>
                <a:spcPct val="300000"/>
              </a:lnSpc>
              <a:buFont typeface="Wingdings" charset="0"/>
              <a:buChar char="l"/>
            </a:pPr>
            <a:r>
              <a:rPr sz="1100">
                <a:solidFill>
                  <a:srgbClr val="FFFFFF"/>
                </a:solidFill>
                <a:latin typeface="Microsoft YaHei"/>
                <a:ea typeface="Microsoft YaHei"/>
              </a:rPr>
              <a:t>身心</a:t>
            </a:r>
            <a:r>
              <a:rPr sz="1100">
                <a:solidFill>
                  <a:srgbClr val="FFFFFF"/>
                </a:solidFill>
                <a:latin typeface="Microsoft YaHei"/>
                <a:ea typeface="Microsoft YaHei"/>
              </a:rPr>
              <a:t>健康预警</a:t>
            </a:r>
            <a:r>
              <a:rPr sz="1100">
                <a:solidFill>
                  <a:srgbClr val="FFFFFF"/>
                </a:solidFill>
                <a:latin typeface="Microsoft YaHei"/>
                <a:ea typeface="Microsoft YaHei"/>
              </a:rPr>
              <a:t>，参与竞赛</a:t>
            </a:r>
            <a:r>
              <a:rPr sz="1100">
                <a:solidFill>
                  <a:srgbClr val="FFFFFF"/>
                </a:solidFill>
                <a:latin typeface="Microsoft YaHei"/>
                <a:ea typeface="Microsoft YaHei"/>
              </a:rPr>
              <a:t>改善健康</a:t>
            </a:r>
          </a:p>
          <a:p>
            <a:pPr marL="213741" indent="-213741">
              <a:lnSpc>
                <a:spcPct val="300000"/>
              </a:lnSpc>
              <a:buFont typeface="Wingdings" charset="0"/>
              <a:buChar char="l"/>
            </a:pPr>
            <a:r>
              <a:rPr sz="1100">
                <a:solidFill>
                  <a:srgbClr val="FFFFFF"/>
                </a:solidFill>
                <a:latin typeface="Microsoft YaHei"/>
                <a:ea typeface="Microsoft YaHei"/>
              </a:rPr>
              <a:t>有</a:t>
            </a:r>
          </a:p>
        </p:txBody>
      </p:sp>
      <p:sp>
        <p:nvSpPr>
          <p:cNvPr id="9" name=""/>
          <p:cNvSpPr txBox="1"/>
          <p:nvPr/>
        </p:nvSpPr>
        <p:spPr>
          <a:xfrm rot="0" flipH="0" flipV="0">
            <a:off x="5757542" y="1523756"/>
            <a:ext cx="2072238" cy="4235450"/>
          </a:xfrm>
          <a:prstGeom prst="rect">
            <a:avLst/>
          </a:prstGeom>
          <a:ln w="6350">
            <a:prstDash val="solid"/>
          </a:ln>
        </p:spPr>
        <p:txBody>
          <a:bodyPr>
            <a:spAutoFit/>
          </a:bodyPr>
          <a:lstStyle/>
          <a:p>
            <a:pPr>
              <a:lnSpc>
                <a:spcPct val="300000"/>
              </a:lnSpc>
            </a:pPr>
            <a:r>
              <a:rPr sz="1400">
                <a:solidFill>
                  <a:srgbClr val="9D9D9D"/>
                </a:solidFill>
                <a:latin typeface="Microsoft YaHei"/>
                <a:ea typeface="Microsoft YaHei"/>
              </a:rPr>
              <a:t>其他游戏</a:t>
            </a:r>
          </a:p>
          <a:p>
            <a:pPr marL="0" indent="0">
              <a:lnSpc>
                <a:spcPct val="300000"/>
              </a:lnSpc>
              <a:buNone/>
            </a:pPr>
            <a:endParaRPr sz="1100">
              <a:solidFill>
                <a:srgbClr val="9D9D9D"/>
              </a:solidFill>
              <a:latin typeface="Microsoft YaHei"/>
              <a:ea typeface="Microsoft YaHei"/>
            </a:endParaRPr>
          </a:p>
          <a:p>
            <a:pPr marL="213741" indent="-213741">
              <a:lnSpc>
                <a:spcPct val="300000"/>
              </a:lnSpc>
              <a:buFont typeface="Wingdings" charset="0"/>
              <a:buChar char="l"/>
            </a:pPr>
            <a:r>
              <a:rPr sz="1100">
                <a:solidFill>
                  <a:srgbClr val="9D9D9D"/>
                </a:solidFill>
                <a:latin typeface="Microsoft YaHei"/>
                <a:ea typeface="Microsoft YaHei"/>
              </a:rPr>
              <a:t>部分</a:t>
            </a:r>
            <a:r>
              <a:rPr sz="1100">
                <a:solidFill>
                  <a:srgbClr val="9D9D9D"/>
                </a:solidFill>
                <a:latin typeface="Microsoft YaHei"/>
                <a:ea typeface="Microsoft YaHei"/>
              </a:rPr>
              <a:t>支持 限制时间</a:t>
            </a:r>
          </a:p>
          <a:p>
            <a:pPr marL="213741" indent="-213741">
              <a:lnSpc>
                <a:spcPct val="300000"/>
              </a:lnSpc>
              <a:buFont typeface="Wingdings" charset="0"/>
              <a:buChar char="l"/>
            </a:pPr>
            <a:r>
              <a:rPr sz="1100">
                <a:solidFill>
                  <a:srgbClr val="9D9D9D"/>
                </a:solidFill>
                <a:latin typeface="Microsoft YaHei"/>
                <a:ea typeface="Microsoft YaHei"/>
              </a:rPr>
              <a:t>室内电脑</a:t>
            </a:r>
          </a:p>
          <a:p>
            <a:pPr marL="213741" indent="-213741">
              <a:lnSpc>
                <a:spcPct val="300000"/>
              </a:lnSpc>
              <a:buFont typeface="Wingdings" charset="0"/>
              <a:buChar char="l"/>
            </a:pPr>
            <a:r>
              <a:rPr sz="1100">
                <a:solidFill>
                  <a:srgbClr val="9D9D9D"/>
                </a:solidFill>
                <a:latin typeface="Microsoft YaHei"/>
                <a:ea typeface="Microsoft YaHei"/>
              </a:rPr>
              <a:t>提升有限</a:t>
            </a:r>
          </a:p>
          <a:p>
            <a:pPr marL="213741" indent="-213741">
              <a:lnSpc>
                <a:spcPct val="300000"/>
              </a:lnSpc>
              <a:buFont typeface="Wingdings" charset="0"/>
              <a:buChar char="l"/>
            </a:pPr>
            <a:r>
              <a:rPr sz="1100">
                <a:solidFill>
                  <a:srgbClr val="9D9D9D"/>
                </a:solidFill>
                <a:latin typeface="Microsoft YaHei"/>
                <a:ea typeface="Microsoft YaHei"/>
              </a:rPr>
              <a:t>很少</a:t>
            </a:r>
          </a:p>
          <a:p>
            <a:pPr marL="213741" indent="-213741">
              <a:lnSpc>
                <a:spcPct val="300000"/>
              </a:lnSpc>
              <a:buFont typeface="Wingdings" charset="0"/>
              <a:buChar char="l"/>
            </a:pPr>
            <a:r>
              <a:rPr sz="1100">
                <a:solidFill>
                  <a:srgbClr val="9D9D9D"/>
                </a:solidFill>
                <a:latin typeface="Microsoft YaHei"/>
                <a:ea typeface="Microsoft YaHei"/>
              </a:rPr>
              <a:t>容易造成</a:t>
            </a:r>
            <a:r>
              <a:rPr sz="1100">
                <a:solidFill>
                  <a:srgbClr val="9D9D9D"/>
                </a:solidFill>
                <a:latin typeface="Microsoft YaHei"/>
                <a:ea typeface="Microsoft YaHei"/>
              </a:rPr>
              <a:t>身心问题</a:t>
            </a:r>
          </a:p>
          <a:p>
            <a:pPr marL="213741" indent="-213741">
              <a:lnSpc>
                <a:spcPct val="300000"/>
              </a:lnSpc>
              <a:buFont typeface="Wingdings" charset="0"/>
              <a:buChar char="l"/>
            </a:pPr>
            <a:r>
              <a:rPr sz="1100">
                <a:solidFill>
                  <a:srgbClr val="9D9D9D"/>
                </a:solidFill>
                <a:latin typeface="Microsoft YaHei"/>
                <a:ea typeface="Microsoft YaHei"/>
              </a:rPr>
              <a:t>有</a:t>
            </a:r>
          </a:p>
        </p:txBody>
      </p:sp>
      <p:cxnSp>
        <p:nvCxnSpPr>
          <p:cNvPr id="10" name=""/>
          <p:cNvCxnSpPr/>
          <p:nvPr/>
        </p:nvCxnSpPr>
        <p:spPr>
          <a:xfrm rot="0" flipH="0" flipV="0">
            <a:off x="2789160" y="2305931"/>
            <a:ext cx="0" cy="3340533"/>
          </a:xfrm>
          <a:prstGeom prst="straightConnector1">
            <a:avLst/>
          </a:prstGeom>
          <a:noFill/>
          <a:ln w="25400">
            <a:solidFill>
              <a:srgbClr val="333333"/>
            </a:solidFill>
            <a:prstDash val="solid"/>
            <a:headEnd/>
            <a:tailEn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0"/>
          <p:nvPr/>
        </p:nvSpPr>
        <p:spPr>
          <a:xfrm rot="0" flipH="0" flipV="0">
            <a:off x="9543925" y="1977988"/>
            <a:ext cx="2648138" cy="2693406"/>
          </a:xfrm>
          <a:prstGeom prst="rect">
            <a:avLst/>
          </a:prstGeom>
          <a:solidFill>
            <a:srgbClr val="FFFFFF"/>
          </a:solidFill>
          <a:ln w="0"/>
        </p:spPr>
        <p:txBody>
          <a:bodyPr anchor="ctr"/>
          <a:lstStyle/>
          <a:p>
            <a:pPr algn="ctr"/>
            <a:endParaRPr/>
          </a:p>
        </p:txBody>
      </p:sp>
      <p:sp>
        <p:nvSpPr>
          <p:cNvPr id="4" name=""/>
          <p:cNvSpPr txBox="1"/>
          <p:nvPr/>
        </p:nvSpPr>
        <p:spPr>
          <a:xfrm rot="0" flipH="0" flipV="0">
            <a:off x="941684" y="459220"/>
            <a:ext cx="7955188" cy="558800"/>
          </a:xfrm>
          <a:prstGeom prst="rect">
            <a:avLst/>
          </a:prstGeom>
          <a:ln w="12700">
            <a:prstDash val="solid"/>
          </a:ln>
        </p:spPr>
        <p:txBody>
          <a:bodyPr>
            <a:spAutoFit/>
          </a:bodyPr>
          <a:lstStyle/>
          <a:p>
            <a:pPr/>
            <a:r>
              <a:rPr sz="2400" b="1">
                <a:solidFill>
                  <a:srgbClr val="FFFFFF"/>
                </a:solidFill>
                <a:latin typeface="Microsoft YaHei"/>
                <a:ea typeface="Microsoft YaHei"/>
              </a:rPr>
              <a:t>项目愿景：链上+链下的健康奥林匹克 </a:t>
            </a:r>
          </a:p>
        </p:txBody>
      </p:sp>
      <p:pic>
        <p:nvPicPr>
          <p:cNvPr id="5"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pic>
        <p:nvPicPr>
          <p:cNvPr id="6" name=""/>
          <p:cNvPicPr/>
          <p:nvPr/>
        </p:nvPicPr>
        <p:blipFill>
          <a:blip r:embed="rId3"/>
          <a:stretch/>
        </p:blipFill>
        <p:spPr>
          <a:xfrm rot="0" flipH="0" flipV="0">
            <a:off x="10104556" y="2251216"/>
            <a:ext cx="1574780" cy="2146950"/>
          </a:xfrm>
          <a:prstGeom prst="rect">
            <a:avLst/>
          </a:prstGeom>
        </p:spPr>
      </p:pic>
      <p:sp>
        <p:nvSpPr>
          <p:cNvPr id="7" name=""/>
          <p:cNvSpPr txBox="1"/>
          <p:nvPr/>
        </p:nvSpPr>
        <p:spPr>
          <a:xfrm rot="0" flipH="0" flipV="0">
            <a:off x="941684" y="1063288"/>
            <a:ext cx="7365575" cy="323850"/>
          </a:xfrm>
          <a:prstGeom prst="rect">
            <a:avLst/>
          </a:prstGeom>
          <a:ln w="12700">
            <a:prstDash val="solid"/>
          </a:ln>
        </p:spPr>
        <p:txBody>
          <a:bodyPr>
            <a:spAutoFit/>
          </a:bodyPr>
          <a:lstStyle/>
          <a:p>
            <a:pPr/>
            <a:r>
              <a:rPr sz="1200">
                <a:solidFill>
                  <a:srgbClr val="FFFFFF"/>
                </a:solidFill>
                <a:latin typeface="Microsoft YaHei"/>
                <a:ea typeface="Microsoft YaHei"/>
              </a:rPr>
              <a:t>奥林匹克4年一届，专业运动员参加，AdvaitaChampion 随时随地全民参与24小时健康生活方式竞赛。</a:t>
            </a:r>
          </a:p>
        </p:txBody>
      </p:sp>
      <p:pic>
        <p:nvPicPr>
          <p:cNvPr id="8" name=""/>
          <p:cNvPicPr/>
          <p:nvPr/>
        </p:nvPicPr>
        <p:blipFill>
          <a:blip r:embed="rId4"/>
          <a:stretch/>
        </p:blipFill>
        <p:spPr>
          <a:xfrm rot="0" flipH="0" flipV="0">
            <a:off x="2342891" y="1977988"/>
            <a:ext cx="4473677" cy="2684206"/>
          </a:xfrm>
          <a:prstGeom prst="rect">
            <a:avLst/>
          </a:prstGeom>
        </p:spPr>
      </p:pic>
      <p:pic>
        <p:nvPicPr>
          <p:cNvPr id="9" name=""/>
          <p:cNvPicPr/>
          <p:nvPr/>
        </p:nvPicPr>
        <p:blipFill>
          <a:blip r:embed="rId5"/>
          <a:stretch/>
        </p:blipFill>
        <p:spPr>
          <a:xfrm rot="0" flipH="0" flipV="0">
            <a:off x="-570943" y="1977988"/>
            <a:ext cx="4339170" cy="2680076"/>
          </a:xfrm>
          <a:prstGeom prst="rect">
            <a:avLst/>
          </a:prstGeom>
        </p:spPr>
      </p:pic>
      <p:pic>
        <p:nvPicPr>
          <p:cNvPr id="10" name=""/>
          <p:cNvPicPr/>
          <p:nvPr/>
        </p:nvPicPr>
        <p:blipFill>
          <a:blip r:embed="rId6"/>
          <a:stretch/>
        </p:blipFill>
        <p:spPr>
          <a:xfrm rot="0" flipH="0" flipV="0">
            <a:off x="6501948" y="1977988"/>
            <a:ext cx="3041977" cy="2676940"/>
          </a:xfrm>
          <a:prstGeom prst="rect">
            <a:avLst/>
          </a:prstGeom>
        </p:spPr>
      </p:pic>
      <p:sp>
        <p:nvSpPr>
          <p:cNvPr id="11" name=""/>
          <p:cNvSpPr txBox="1"/>
          <p:nvPr/>
        </p:nvSpPr>
        <p:spPr>
          <a:xfrm rot="0" flipH="0" flipV="0">
            <a:off x="3793268" y="4911246"/>
            <a:ext cx="4605590" cy="647700"/>
          </a:xfrm>
          <a:prstGeom prst="rect">
            <a:avLst/>
          </a:prstGeom>
          <a:ln w="12700">
            <a:prstDash val="solid"/>
          </a:ln>
        </p:spPr>
        <p:txBody>
          <a:bodyPr>
            <a:spAutoFit/>
          </a:bodyPr>
          <a:lstStyle/>
          <a:p>
            <a:pPr/>
            <a:r>
              <a:rPr>
                <a:solidFill>
                  <a:srgbClr val="FFFFFF"/>
                </a:solidFill>
              </a:rPr>
              <a:t>   </a:t>
            </a:r>
            <a:r>
              <a:rPr>
                <a:solidFill>
                  <a:srgbClr val="FFFFFF"/>
                </a:solidFill>
                <a:latin typeface="Microsoft YaHei"/>
                <a:ea typeface="Microsoft YaHei"/>
              </a:rPr>
              <a:t>5G+AI健身镜+脉诊手表+远程实时竞赛</a:t>
            </a:r>
          </a:p>
          <a:p>
            <a:pPr/>
            <a:r>
              <a:rPr sz="1000">
                <a:solidFill>
                  <a:srgbClr val="9D9D9D"/>
                </a:solidFill>
                <a:latin typeface="Microsoft YaHei"/>
                <a:ea typeface="Microsoft YaHei"/>
              </a:rPr>
              <a:t> 5G数据传输+云计算+人脸情绪分析+激光雷达动作追踪+实时心率+智能评分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924791" y="672364"/>
            <a:ext cx="7285182" cy="819150"/>
          </a:xfrm>
          <a:prstGeom prst="rect">
            <a:avLst/>
          </a:prstGeom>
          <a:ln w="12700">
            <a:prstDash val="solid"/>
          </a:ln>
        </p:spPr>
        <p:txBody>
          <a:bodyPr>
            <a:spAutoFit/>
          </a:bodyPr>
          <a:lstStyle/>
          <a:p>
            <a:pPr>
              <a:lnSpc>
                <a:spcPct val="200000"/>
              </a:lnSpc>
            </a:pPr>
            <a:r>
              <a:rPr sz="2400">
                <a:solidFill>
                  <a:srgbClr val="FFFFFF"/>
                </a:solidFill>
                <a:latin typeface="Microsoft YaHei"/>
                <a:ea typeface="Microsoft YaHei"/>
              </a:rPr>
              <a:t>AdvaitaHealth</a:t>
            </a:r>
            <a:r>
              <a:rPr sz="2400" b="1">
                <a:solidFill>
                  <a:srgbClr val="FFFFFF"/>
                </a:solidFill>
                <a:latin typeface="Microsoft YaHei"/>
                <a:ea typeface="Microsoft YaHei"/>
              </a:rPr>
              <a:t>团队介绍</a:t>
            </a:r>
          </a:p>
        </p:txBody>
      </p:sp>
      <p:sp>
        <p:nvSpPr>
          <p:cNvPr id="4" name=""/>
          <p:cNvSpPr txBox="1"/>
          <p:nvPr/>
        </p:nvSpPr>
        <p:spPr>
          <a:xfrm rot="0" flipH="0" flipV="0">
            <a:off x="2116934" y="1973395"/>
            <a:ext cx="7175328" cy="1498600"/>
          </a:xfrm>
          <a:prstGeom prst="rect">
            <a:avLst/>
          </a:prstGeom>
          <a:ln w="12700">
            <a:prstDash val="solid"/>
          </a:ln>
          <a:effectLst>
            <a:outerShdw blurRad="0" dist="0" dir="0">
              <a:srgbClr val="7B7B7B">
                <a:alpha val="100000"/>
              </a:srgbClr>
            </a:outerShdw>
          </a:effectLst>
        </p:spPr>
        <p:txBody>
          <a:bodyPr>
            <a:spAutoFit/>
          </a:bodyPr>
          <a:lstStyle/>
          <a:p>
            <a:pPr>
              <a:lnSpc>
                <a:spcPct val="200000"/>
              </a:lnSpc>
            </a:pPr>
            <a:r>
              <a:rPr sz="1400" b="1">
                <a:solidFill>
                  <a:srgbClr val="FFFFFF"/>
                </a:solidFill>
                <a:latin typeface="Microsoft YaHei"/>
                <a:ea typeface="Microsoft YaHei"/>
              </a:rPr>
              <a:t>首席医学家：张启明博士</a:t>
            </a:r>
          </a:p>
          <a:p>
            <a:pPr/>
            <a:r>
              <a:rPr sz="1000">
                <a:solidFill>
                  <a:srgbClr val="9D9D9D"/>
                </a:solidFill>
                <a:latin typeface="Microsoft YaHei"/>
                <a:ea typeface="Microsoft YaHei"/>
              </a:rPr>
              <a:t>未病测评学 中医形态学 创始人</a:t>
            </a:r>
          </a:p>
          <a:p>
            <a:pPr/>
            <a:r>
              <a:rPr sz="1000">
                <a:solidFill>
                  <a:srgbClr val="9D9D9D"/>
                </a:solidFill>
                <a:latin typeface="Microsoft YaHei"/>
                <a:ea typeface="Microsoft YaHei"/>
              </a:rPr>
              <a:t>中国中医科学院 医学实验中心教授博士生导师</a:t>
            </a:r>
          </a:p>
          <a:p>
            <a:pPr/>
            <a:r>
              <a:rPr sz="1000">
                <a:solidFill>
                  <a:srgbClr val="9D9D9D"/>
                </a:solidFill>
                <a:latin typeface="Microsoft YaHei"/>
                <a:ea typeface="Microsoft YaHei"/>
              </a:rPr>
              <a:t>国家食品药品医监督管理局医疗器械分类技术委员会中医医疗器械专业组组长</a:t>
            </a:r>
          </a:p>
          <a:p>
            <a:pPr/>
            <a:r>
              <a:rPr sz="1000">
                <a:solidFill>
                  <a:srgbClr val="9D9D9D"/>
                </a:solidFill>
                <a:latin typeface="Microsoft YaHei"/>
                <a:ea typeface="Microsoft YaHei"/>
              </a:rPr>
              <a:t>科技部主动健康与老龄化科技应对专家组成员，国家重点研发计划“穿戴式五藏功能态势监测设备关键技术研究”（编号：2019YFC1711700）项目负责人，未病测评学发明人。</a:t>
            </a:r>
          </a:p>
        </p:txBody>
      </p:sp>
      <p:sp>
        <p:nvSpPr>
          <p:cNvPr id="5" name=""/>
          <p:cNvSpPr txBox="1"/>
          <p:nvPr/>
        </p:nvSpPr>
        <p:spPr>
          <a:xfrm rot="0" flipH="0" flipV="0">
            <a:off x="2116934" y="3925239"/>
            <a:ext cx="8916645" cy="1498600"/>
          </a:xfrm>
          <a:prstGeom prst="rect">
            <a:avLst/>
          </a:prstGeom>
          <a:ln w="12700">
            <a:prstDash val="solid"/>
          </a:ln>
        </p:spPr>
        <p:txBody>
          <a:bodyPr>
            <a:spAutoFit/>
          </a:bodyPr>
          <a:lstStyle/>
          <a:p>
            <a:pPr>
              <a:lnSpc>
                <a:spcPct val="200000"/>
              </a:lnSpc>
            </a:pPr>
            <a:r>
              <a:rPr sz="1400" b="1">
                <a:solidFill>
                  <a:srgbClr val="FFFFFF"/>
                </a:solidFill>
                <a:latin typeface="Microsoft YaHei"/>
                <a:ea typeface="Microsoft YaHei"/>
              </a:rPr>
              <a:t>首席算法科学家：刘承宜博士</a:t>
            </a:r>
          </a:p>
          <a:p>
            <a:pPr/>
            <a:r>
              <a:rPr sz="1000">
                <a:solidFill>
                  <a:srgbClr val="9D9D9D"/>
                </a:solidFill>
                <a:latin typeface="Microsoft YaHei"/>
                <a:ea typeface="Microsoft YaHei"/>
              </a:rPr>
              <a:t>易流算法发明人。</a:t>
            </a:r>
            <a:r>
              <a:rPr sz="1000">
                <a:solidFill>
                  <a:srgbClr val="9D9D9D"/>
                </a:solidFill>
                <a:latin typeface="Microsoft YaHei"/>
                <a:ea typeface="Microsoft YaHei"/>
              </a:rPr>
              <a:t>华南师范大学教授、运动人体科学博士生导师和珠江学者岗位学科带头人、南京大学劳动教育指导教师、广东省生理学会副理事长、中国生物医学工程学会血疗与工程分会副主任委员。曾经获得南京大学化学学士、吉林大学化学硕士、华中科技大学激光技术博士、华南师范大学生物光子学博士后和美国激光医学会资深会员。2002年，刘承宜教授从光学国家重点学科学科加盟体育学一级省重点学科，建立了我国唯一的激光运动医学专业实验室。先后获得五项国家自然科学基金项目（包括青年基金项目）、一项广东省自然科学基金团队项目和一项载人航天领域预先研究项目，参与国家自然科学基金重点项目和国家重点研发计划项目各一项。</a:t>
            </a:r>
          </a:p>
        </p:txBody>
      </p:sp>
      <p:pic>
        <p:nvPicPr>
          <p:cNvPr id="6" name=""/>
          <p:cNvPicPr/>
          <p:nvPr/>
        </p:nvPicPr>
        <p:blipFill>
          <a:blip r:embed="rId2"/>
          <a:stretch/>
        </p:blipFill>
        <p:spPr>
          <a:xfrm rot="0" flipH="0" flipV="0">
            <a:off x="1000991" y="4093311"/>
            <a:ext cx="695438" cy="923738"/>
          </a:xfrm>
          <a:prstGeom prst="rect">
            <a:avLst/>
          </a:prstGeom>
        </p:spPr>
      </p:pic>
      <p:pic>
        <p:nvPicPr>
          <p:cNvPr id="7" name=""/>
          <p:cNvPicPr/>
          <p:nvPr/>
        </p:nvPicPr>
        <p:blipFill>
          <a:blip r:embed="rId3"/>
          <a:stretch/>
        </p:blipFill>
        <p:spPr>
          <a:xfrm rot="0" flipH="0" flipV="0">
            <a:off x="1000991" y="2156051"/>
            <a:ext cx="695438" cy="923738"/>
          </a:xfrm>
          <a:prstGeom prst="rect">
            <a:avLst/>
          </a:prstGeom>
        </p:spPr>
      </p:pic>
      <p:pic>
        <p:nvPicPr>
          <p:cNvPr id="8" name=""/>
          <p:cNvPicPr/>
          <p:nvPr/>
        </p:nvPicPr>
        <p:blipFill>
          <a:blip r:embed="rId4"/>
          <a:stretch/>
        </p:blipFill>
        <p:spPr>
          <a:xfrm rot="0" flipH="0" flipV="0">
            <a:off x="10671617" y="64"/>
            <a:ext cx="1370098" cy="817955"/>
          </a:xfrm>
          <a:prstGeom prst="rect">
            <a:avLst/>
          </a:prstGeom>
          <a:effectLst>
            <a:innerShdw blurRad="76200" dist="1701800" dir="0">
              <a:srgbClr val="FFFFFF">
                <a:alpha val="100000"/>
              </a:srgbClr>
            </a:inn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1958498" y="1373633"/>
            <a:ext cx="9167091" cy="1104900"/>
          </a:xfrm>
          <a:prstGeom prst="rect">
            <a:avLst/>
          </a:prstGeom>
          <a:ln w="12700">
            <a:prstDash val="solid"/>
          </a:ln>
        </p:spPr>
        <p:txBody>
          <a:bodyPr>
            <a:spAutoFit/>
          </a:bodyPr>
          <a:lstStyle/>
          <a:p>
            <a:pPr>
              <a:lnSpc>
                <a:spcPct val="200000"/>
              </a:lnSpc>
            </a:pPr>
            <a:r>
              <a:rPr sz="1400" b="1">
                <a:solidFill>
                  <a:srgbClr val="FFFFFF"/>
                </a:solidFill>
                <a:latin typeface="Microsoft YaHei"/>
                <a:ea typeface="Microsoft YaHei"/>
              </a:rPr>
              <a:t>CEO ：陈红军 Savita chen</a:t>
            </a:r>
          </a:p>
          <a:p>
            <a:pPr/>
            <a:r>
              <a:rPr sz="1000">
                <a:solidFill>
                  <a:srgbClr val="9D9D9D"/>
                </a:solidFill>
                <a:latin typeface="Microsoft YaHei"/>
                <a:ea typeface="Microsoft YaHei"/>
              </a:rPr>
              <a:t>AdvaitaHealth创始人，厦门大学国际贸易专业，同济大学建筑设计 。</a:t>
            </a:r>
          </a:p>
          <a:p>
            <a:pPr/>
            <a:r>
              <a:rPr sz="1000">
                <a:solidFill>
                  <a:srgbClr val="9D9D9D"/>
                </a:solidFill>
                <a:latin typeface="Microsoft YaHei"/>
                <a:ea typeface="Microsoft YaHei"/>
              </a:rPr>
              <a:t>情绪医学创始人 </a:t>
            </a:r>
            <a:r>
              <a:rPr sz="1000">
                <a:solidFill>
                  <a:srgbClr val="9D9D9D"/>
                </a:solidFill>
                <a:latin typeface="Microsoft YaHei"/>
                <a:ea typeface="Microsoft YaHei"/>
              </a:rPr>
              <a:t>瑜伽服samyama  Hari Om Tatsat品牌创始人天猫双十一瑜伽服2015-2018销售三连冠。</a:t>
            </a:r>
          </a:p>
          <a:p>
            <a:pPr/>
            <a:r>
              <a:rPr sz="1000">
                <a:solidFill>
                  <a:srgbClr val="9D9D9D"/>
                </a:solidFill>
                <a:latin typeface="Microsoft YaHei"/>
                <a:ea typeface="Microsoft YaHei"/>
              </a:rPr>
              <a:t>邱显峰整体瑜伽哲学讲师。2017年广州市海珠区创新创业人才。</a:t>
            </a:r>
          </a:p>
        </p:txBody>
      </p:sp>
      <p:sp>
        <p:nvSpPr>
          <p:cNvPr id="4" name=""/>
          <p:cNvSpPr txBox="1"/>
          <p:nvPr/>
        </p:nvSpPr>
        <p:spPr>
          <a:xfrm rot="0" flipH="0" flipV="0">
            <a:off x="947882" y="314455"/>
            <a:ext cx="7285182" cy="819150"/>
          </a:xfrm>
          <a:prstGeom prst="rect">
            <a:avLst/>
          </a:prstGeom>
          <a:ln w="12700">
            <a:prstDash val="solid"/>
          </a:ln>
        </p:spPr>
        <p:txBody>
          <a:bodyPr>
            <a:spAutoFit/>
          </a:bodyPr>
          <a:lstStyle/>
          <a:p>
            <a:pPr>
              <a:lnSpc>
                <a:spcPct val="200000"/>
              </a:lnSpc>
            </a:pPr>
            <a:r>
              <a:rPr sz="2400">
                <a:solidFill>
                  <a:srgbClr val="FFFFFF"/>
                </a:solidFill>
                <a:latin typeface="Microsoft YaHei"/>
                <a:ea typeface="Microsoft YaHei"/>
              </a:rPr>
              <a:t>AdvaitaHealth</a:t>
            </a:r>
            <a:r>
              <a:rPr sz="2400" b="1">
                <a:solidFill>
                  <a:srgbClr val="FFFFFF"/>
                </a:solidFill>
                <a:latin typeface="Microsoft YaHei"/>
                <a:ea typeface="Microsoft YaHei"/>
              </a:rPr>
              <a:t>团队介绍</a:t>
            </a:r>
          </a:p>
        </p:txBody>
      </p:sp>
      <p:sp>
        <p:nvSpPr>
          <p:cNvPr id="5" name=""/>
          <p:cNvSpPr txBox="1"/>
          <p:nvPr/>
        </p:nvSpPr>
        <p:spPr>
          <a:xfrm rot="0" flipH="0" flipV="0">
            <a:off x="1958498" y="2926861"/>
            <a:ext cx="8566727" cy="1301750"/>
          </a:xfrm>
          <a:prstGeom prst="rect">
            <a:avLst/>
          </a:prstGeom>
          <a:ln w="12700">
            <a:prstDash val="solid"/>
          </a:ln>
        </p:spPr>
        <p:txBody>
          <a:bodyPr>
            <a:spAutoFit/>
          </a:bodyPr>
          <a:lstStyle/>
          <a:p>
            <a:pPr>
              <a:lnSpc>
                <a:spcPct val="200000"/>
              </a:lnSpc>
            </a:pPr>
            <a:r>
              <a:rPr sz="1400" b="1">
                <a:solidFill>
                  <a:srgbClr val="FFFFFF"/>
                </a:solidFill>
                <a:latin typeface="Microsoft YaHei"/>
                <a:ea typeface="Microsoft YaHei"/>
              </a:rPr>
              <a:t>CTO：王峰博士</a:t>
            </a:r>
          </a:p>
          <a:p>
            <a:pPr/>
            <a:r>
              <a:rPr sz="1000">
                <a:solidFill>
                  <a:srgbClr val="9D9D9D"/>
                </a:solidFill>
                <a:latin typeface="Microsoft YaHei"/>
                <a:ea typeface="Microsoft YaHei"/>
              </a:rPr>
              <a:t>获得北京大学物理学士、中国科学院理论物理研究所硕士和美国德克萨斯大学奥斯丁分校工程博士。他在美国硅谷多个高科技公司，包括英特尔，工作30多年，一直从事于物理建模和芯片自动化设计软件开发、人工智能和图像处理。共发表SCI、EI论文61篇，美国、中国及欧盟发明专利43项。王博士在人工智能、计算机视觉、半导体器件仿真及大脑量子认知上开展研究，带领团队在深度学习、大脑神经网络、系统建模仿真科研方面发表SCI、EI和核心期刊论文11篇。</a:t>
            </a:r>
          </a:p>
        </p:txBody>
      </p:sp>
      <p:sp>
        <p:nvSpPr>
          <p:cNvPr id="6" name=""/>
          <p:cNvSpPr txBox="1"/>
          <p:nvPr/>
        </p:nvSpPr>
        <p:spPr>
          <a:xfrm rot="0" flipH="0" flipV="0">
            <a:off x="1958498" y="4614294"/>
            <a:ext cx="8566727" cy="1301750"/>
          </a:xfrm>
          <a:prstGeom prst="rect">
            <a:avLst/>
          </a:prstGeom>
          <a:ln w="12700">
            <a:prstDash val="solid"/>
          </a:ln>
        </p:spPr>
        <p:txBody>
          <a:bodyPr>
            <a:spAutoFit/>
          </a:bodyPr>
          <a:lstStyle/>
          <a:p>
            <a:pPr>
              <a:lnSpc>
                <a:spcPct val="200000"/>
              </a:lnSpc>
            </a:pPr>
            <a:r>
              <a:rPr sz="1400" b="1">
                <a:solidFill>
                  <a:srgbClr val="FFFFFF"/>
                </a:solidFill>
                <a:latin typeface="Microsoft YaHei"/>
                <a:ea typeface="Microsoft YaHei"/>
              </a:rPr>
              <a:t>首席区块链专家：陈伟凌</a:t>
            </a:r>
          </a:p>
          <a:p>
            <a:pPr/>
            <a:r>
              <a:rPr sz="1000">
                <a:solidFill>
                  <a:srgbClr val="9D9D9D"/>
                </a:solidFill>
                <a:latin typeface="Microsoft YaHei"/>
                <a:ea typeface="Microsoft YaHei"/>
              </a:rPr>
              <a:t>1988年福建省三明地区和厦门大学入学理科第一名，航天部研究生；参与领导中国第一颗32位CPU的诞生；</a:t>
            </a:r>
          </a:p>
          <a:p>
            <a:pPr/>
            <a:r>
              <a:rPr sz="1000">
                <a:solidFill>
                  <a:srgbClr val="9D9D9D"/>
                </a:solidFill>
                <a:latin typeface="Microsoft YaHei"/>
                <a:ea typeface="Microsoft YaHei"/>
              </a:rPr>
              <a:t>主导中国第一台自主知识产权网络计算机；世界第一台3颗64位处理器的刀片服务器；</a:t>
            </a:r>
          </a:p>
          <a:p>
            <a:pPr/>
            <a:r>
              <a:rPr sz="1000">
                <a:solidFill>
                  <a:srgbClr val="9D9D9D"/>
                </a:solidFill>
                <a:latin typeface="Microsoft YaHei"/>
                <a:ea typeface="Microsoft YaHei"/>
              </a:rPr>
              <a:t>前小米生态链企业iHealth CTO；领导团队完成小米米家畅销血压计；</a:t>
            </a:r>
          </a:p>
          <a:p>
            <a:pPr/>
            <a:r>
              <a:rPr sz="1000">
                <a:solidFill>
                  <a:srgbClr val="9D9D9D"/>
                </a:solidFill>
                <a:latin typeface="Microsoft YaHei"/>
                <a:ea typeface="Microsoft YaHei"/>
              </a:rPr>
              <a:t>全球提出区块链是第四次工业革命的第一人。</a:t>
            </a:r>
          </a:p>
        </p:txBody>
      </p:sp>
      <p:pic>
        <p:nvPicPr>
          <p:cNvPr id="7" name=""/>
          <p:cNvPicPr/>
          <p:nvPr/>
        </p:nvPicPr>
        <p:blipFill>
          <a:blip r:embed="rId2"/>
          <a:stretch/>
        </p:blipFill>
        <p:spPr>
          <a:xfrm rot="0" flipH="0" flipV="0">
            <a:off x="1030432" y="3096626"/>
            <a:ext cx="548359" cy="728376"/>
          </a:xfrm>
          <a:prstGeom prst="rect">
            <a:avLst/>
          </a:prstGeom>
        </p:spPr>
      </p:pic>
      <p:pic>
        <p:nvPicPr>
          <p:cNvPr id="8" name=""/>
          <p:cNvPicPr/>
          <p:nvPr/>
        </p:nvPicPr>
        <p:blipFill>
          <a:blip r:embed="rId3"/>
          <a:stretch/>
        </p:blipFill>
        <p:spPr>
          <a:xfrm rot="0" flipH="0" flipV="0">
            <a:off x="1030432" y="4822129"/>
            <a:ext cx="548359" cy="728376"/>
          </a:xfrm>
          <a:prstGeom prst="rect">
            <a:avLst/>
          </a:prstGeom>
        </p:spPr>
      </p:pic>
      <p:pic>
        <p:nvPicPr>
          <p:cNvPr id="9" name=""/>
          <p:cNvPicPr/>
          <p:nvPr/>
        </p:nvPicPr>
        <p:blipFill>
          <a:blip r:embed="rId4"/>
          <a:stretch/>
        </p:blipFill>
        <p:spPr>
          <a:xfrm rot="0" flipH="0" flipV="0">
            <a:off x="1030432" y="1568245"/>
            <a:ext cx="548359" cy="728376"/>
          </a:xfrm>
          <a:prstGeom prst="rect">
            <a:avLst/>
          </a:prstGeom>
        </p:spPr>
      </p:pic>
      <p:pic>
        <p:nvPicPr>
          <p:cNvPr id="10" name=""/>
          <p:cNvPicPr/>
          <p:nvPr/>
        </p:nvPicPr>
        <p:blipFill>
          <a:blip r:embed="rId5"/>
          <a:stretch/>
        </p:blipFill>
        <p:spPr>
          <a:xfrm rot="0" flipH="0" flipV="0">
            <a:off x="10671617" y="64"/>
            <a:ext cx="1370098" cy="817955"/>
          </a:xfrm>
          <a:prstGeom prst="rect">
            <a:avLst/>
          </a:prstGeom>
          <a:effectLst>
            <a:innerShdw blurRad="76200" dist="1701800" dir="0">
              <a:srgbClr val="FFFFFF">
                <a:alpha val="100000"/>
              </a:srgbClr>
            </a:innerShdw>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alphaModFix amt="100000"/>
          </a:blip>
          <a:srcRect l="0" t="0" r="0" b="0"/>
          <a:stretch/>
        </p:blipFill>
        <p:spPr>
          <a:xfrm rot="0" flipH="0" flipV="0">
            <a:off x="1369455" y="68062"/>
            <a:ext cx="9292143" cy="6569132"/>
          </a:xfrm>
          <a:prstGeom prst="rect">
            <a:avLst/>
          </a:prstGeom>
        </p:spPr>
      </p:pic>
      <p:sp>
        <p:nvSpPr>
          <p:cNvPr id="4" name=""/>
          <p:cNvSpPr txBox="0"/>
          <p:nvPr/>
        </p:nvSpPr>
        <p:spPr>
          <a:xfrm rot="0" flipH="0" flipV="0">
            <a:off x="3544956" y="3841474"/>
            <a:ext cx="2319130" cy="762000"/>
          </a:xfrm>
          <a:prstGeom prst="rect">
            <a:avLst/>
          </a:prstGeom>
          <a:solidFill>
            <a:srgbClr val="000000"/>
          </a:solidFill>
          <a:ln w="0"/>
        </p:spPr>
        <p:txBody>
          <a:bodyPr anchor="ctr"/>
          <a:lstStyle/>
          <a:p>
            <a:pPr algn="ctr"/>
            <a:endParaRPr/>
          </a:p>
        </p:txBody>
      </p:sp>
      <p:sp>
        <p:nvSpPr>
          <p:cNvPr id="5" name=""/>
          <p:cNvSpPr txBox="0"/>
          <p:nvPr/>
        </p:nvSpPr>
        <p:spPr>
          <a:xfrm rot="0" flipH="0" flipV="0">
            <a:off x="3544956" y="3942811"/>
            <a:ext cx="999685" cy="999685"/>
          </a:xfrm>
          <a:prstGeom prst="roundRect">
            <a:avLst/>
          </a:prstGeom>
          <a:solidFill>
            <a:srgbClr val="ffffff"/>
          </a:solidFill>
          <a:ln w="0"/>
        </p:spPr>
        <p:txBody>
          <a:bodyPr anchor="ctr"/>
          <a:lstStyle/>
          <a:p>
            <a:pPr algn="ctr"/>
            <a:endParaRPr/>
          </a:p>
        </p:txBody>
      </p:sp>
      <p:pic>
        <p:nvPicPr>
          <p:cNvPr id="6" name=""/>
          <p:cNvPicPr/>
          <p:nvPr/>
        </p:nvPicPr>
        <p:blipFill>
          <a:blip r:embed="rId3"/>
          <a:stretch/>
        </p:blipFill>
        <p:spPr>
          <a:xfrm rot="0" flipH="0" flipV="0">
            <a:off x="3605545" y="3997049"/>
            <a:ext cx="891209" cy="891209"/>
          </a:xfrm>
          <a:prstGeom prst="rect">
            <a:avLst/>
          </a:prstGeom>
        </p:spPr>
      </p:pic>
      <p:sp>
        <p:nvSpPr>
          <p:cNvPr id="7" name=""/>
          <p:cNvSpPr txBox="1"/>
          <p:nvPr/>
        </p:nvSpPr>
        <p:spPr>
          <a:xfrm rot="0" flipH="0" flipV="0">
            <a:off x="4694082" y="3997049"/>
            <a:ext cx="1965739" cy="558800"/>
          </a:xfrm>
          <a:prstGeom prst="rect">
            <a:avLst/>
          </a:prstGeom>
          <a:ln w="12700">
            <a:prstDash val="solid"/>
          </a:ln>
        </p:spPr>
        <p:txBody>
          <a:bodyPr>
            <a:spAutoFit/>
          </a:bodyPr>
          <a:lstStyle/>
          <a:p>
            <a:pPr/>
            <a:r>
              <a:rPr sz="1200">
                <a:solidFill>
                  <a:srgbClr val="FFFFFF"/>
                </a:solidFill>
              </a:rPr>
              <a:t>微信扫码</a:t>
            </a:r>
          </a:p>
          <a:p>
            <a:pPr/>
            <a:r>
              <a:rPr sz="1200">
                <a:solidFill>
                  <a:srgbClr val="FFFFFF"/>
                </a:solidFill>
              </a:rPr>
              <a:t>AdvaitaHealth</a:t>
            </a:r>
          </a:p>
        </p:txBody>
      </p:sp>
      <p:sp>
        <p:nvSpPr>
          <p:cNvPr id="8" name=""/>
          <p:cNvSpPr txBox="1"/>
          <p:nvPr/>
        </p:nvSpPr>
        <p:spPr>
          <a:xfrm rot="0" flipH="0" flipV="0">
            <a:off x="4694082" y="4555849"/>
            <a:ext cx="3070087" cy="323850"/>
          </a:xfrm>
          <a:prstGeom prst="rect">
            <a:avLst/>
          </a:prstGeom>
          <a:ln w="12700">
            <a:prstDash val="solid"/>
          </a:ln>
        </p:spPr>
        <p:txBody>
          <a:bodyPr>
            <a:spAutoFit/>
          </a:bodyPr>
          <a:lstStyle/>
          <a:p>
            <a:pPr/>
            <a:r>
              <a:rPr sz="1200">
                <a:solidFill>
                  <a:srgbClr val="FFFFFF"/>
                </a:solidFill>
              </a:rPr>
              <a:t>TEL/Wechat:18928923035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alphaModFix amt="100000"/>
          </a:blip>
          <a:srcRect l="0" t="0" r="0" b="0"/>
          <a:stretch/>
        </p:blipFill>
        <p:spPr>
          <a:xfrm rot="0" flipH="0" flipV="0">
            <a:off x="2932932" y="3326890"/>
            <a:ext cx="6326137" cy="2229528"/>
          </a:xfrm>
          <a:prstGeom prst="rect">
            <a:avLst/>
          </a:prstGeom>
        </p:spPr>
      </p:pic>
      <p:sp>
        <p:nvSpPr>
          <p:cNvPr id="4" name=""/>
          <p:cNvSpPr txBox="1"/>
          <p:nvPr/>
        </p:nvSpPr>
        <p:spPr>
          <a:xfrm rot="0" flipH="0" flipV="0">
            <a:off x="4368937" y="1682725"/>
            <a:ext cx="3454126" cy="11747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marL="0" indent="0" algn="ctr">
              <a:lnSpc>
                <a:spcPct val="150000"/>
              </a:lnSpc>
              <a:buNone/>
            </a:pPr>
            <a:r>
              <a:rPr sz="1600" b="0">
                <a:solidFill>
                  <a:srgbClr val="FFFFFF"/>
                </a:solidFill>
                <a:latin typeface="Microsoft YaHei"/>
                <a:ea typeface="Microsoft YaHei"/>
              </a:rPr>
              <a:t>用健康医学脉诊手表量化整体健康</a:t>
            </a:r>
          </a:p>
          <a:p>
            <a:pPr marL="0" indent="0" algn="ctr">
              <a:lnSpc>
                <a:spcPct val="150000"/>
              </a:lnSpc>
              <a:buNone/>
            </a:pPr>
            <a:r>
              <a:rPr sz="1600" b="0">
                <a:solidFill>
                  <a:srgbClr val="FFFFFF"/>
                </a:solidFill>
                <a:latin typeface="Microsoft YaHei"/>
                <a:ea typeface="Microsoft YaHei"/>
              </a:rPr>
              <a:t>用易流算法定量整合多维度健康数据 </a:t>
            </a:r>
          </a:p>
          <a:p>
            <a:pPr marL="0" indent="0" algn="ctr">
              <a:lnSpc>
                <a:spcPct val="150000"/>
              </a:lnSpc>
              <a:buNone/>
            </a:pPr>
            <a:r>
              <a:rPr sz="1600" b="0">
                <a:solidFill>
                  <a:srgbClr val="FFFFFF"/>
                </a:solidFill>
                <a:latin typeface="Microsoft YaHei"/>
                <a:ea typeface="Microsoft YaHei"/>
              </a:rPr>
              <a:t>基于</a:t>
            </a:r>
            <a:r>
              <a:rPr sz="1600" b="0">
                <a:solidFill>
                  <a:srgbClr val="FFFFFF"/>
                </a:solidFill>
                <a:latin typeface="Microsoft YaHei"/>
                <a:ea typeface="Microsoft YaHei"/>
              </a:rPr>
              <a:t>AIoT可信数构建数据服务平台</a:t>
            </a:r>
          </a:p>
        </p:txBody>
      </p:sp>
      <p:sp>
        <p:nvSpPr>
          <p:cNvPr id="5" name=""/>
          <p:cNvSpPr txBox="1"/>
          <p:nvPr/>
        </p:nvSpPr>
        <p:spPr>
          <a:xfrm rot="0" flipH="0" flipV="0">
            <a:off x="4898026" y="1004209"/>
            <a:ext cx="2395948" cy="5588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AdvaitaHealth</a:t>
            </a:r>
          </a:p>
        </p:txBody>
      </p:sp>
      <p:pic>
        <p:nvPicPr>
          <p:cNvPr id="6" name=""/>
          <p:cNvPicPr/>
          <p:nvPr/>
        </p:nvPicPr>
        <p:blipFill>
          <a:blip r:embed="rId3"/>
          <a:stretch/>
        </p:blipFill>
        <p:spPr>
          <a:xfrm rot="0" flipH="0" flipV="0">
            <a:off x="10671617" y="64"/>
            <a:ext cx="1370098" cy="817955"/>
          </a:xfrm>
          <a:prstGeom prst="rect">
            <a:avLst/>
          </a:prstGeom>
          <a:effectLst>
            <a:innerShdw blurRad="76200" dist="1701800" dir="0">
              <a:srgbClr val="FFFFFF">
                <a:alpha val="100000"/>
              </a:srgbClr>
            </a:inn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918844" y="735267"/>
            <a:ext cx="5716084" cy="5588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健康测评体系出问题了</a:t>
            </a:r>
          </a:p>
        </p:txBody>
      </p:sp>
      <p:sp>
        <p:nvSpPr>
          <p:cNvPr id="4" name=""/>
          <p:cNvSpPr txBox="0"/>
          <p:nvPr/>
        </p:nvSpPr>
        <p:spPr>
          <a:xfrm rot="0" flipH="0" flipV="0">
            <a:off x="1019880" y="2366069"/>
            <a:ext cx="311515" cy="308935"/>
          </a:xfrm>
          <a:prstGeom prst="rect">
            <a:avLst/>
          </a:prstGeom>
          <a:gradFill rotWithShape="1">
            <a:gsLst>
              <a:gs pos="0">
                <a:srgbClr val="FFC8B8"/>
              </a:gs>
              <a:gs pos="100000">
                <a:srgbClr val="E75200"/>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5" name=""/>
          <p:cNvSpPr txBox="0"/>
          <p:nvPr/>
        </p:nvSpPr>
        <p:spPr>
          <a:xfrm rot="0" flipH="0" flipV="0">
            <a:off x="1441031" y="2614144"/>
            <a:ext cx="311515" cy="6086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6" name=""/>
          <p:cNvSpPr txBox="1"/>
          <p:nvPr/>
        </p:nvSpPr>
        <p:spPr>
          <a:xfrm rot="0" flipH="0" flipV="0">
            <a:off x="937894" y="2644574"/>
            <a:ext cx="488382" cy="3238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b="1">
                <a:solidFill>
                  <a:srgbClr val="FFFFFF"/>
                </a:solidFill>
                <a:latin typeface="Microsoft YaHei"/>
                <a:ea typeface="Microsoft YaHei"/>
              </a:rPr>
              <a:t>教师</a:t>
            </a:r>
          </a:p>
        </p:txBody>
      </p:sp>
      <p:sp>
        <p:nvSpPr>
          <p:cNvPr id="7" name=""/>
          <p:cNvSpPr txBox="1"/>
          <p:nvPr/>
        </p:nvSpPr>
        <p:spPr>
          <a:xfrm rot="0" flipH="0" flipV="0">
            <a:off x="1386293" y="2675004"/>
            <a:ext cx="409470"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医护</a:t>
            </a:r>
          </a:p>
        </p:txBody>
      </p:sp>
      <p:sp>
        <p:nvSpPr>
          <p:cNvPr id="8" name=""/>
          <p:cNvSpPr txBox="1"/>
          <p:nvPr/>
        </p:nvSpPr>
        <p:spPr>
          <a:xfrm rot="0" flipH="0" flipV="0">
            <a:off x="1738097" y="2675004"/>
            <a:ext cx="545145"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公务员</a:t>
            </a:r>
          </a:p>
        </p:txBody>
      </p:sp>
      <p:sp>
        <p:nvSpPr>
          <p:cNvPr id="9" name=""/>
          <p:cNvSpPr txBox="0"/>
          <p:nvPr/>
        </p:nvSpPr>
        <p:spPr>
          <a:xfrm rot="0" flipH="0" flipV="0">
            <a:off x="1842117" y="2614144"/>
            <a:ext cx="311515" cy="6086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0" name=""/>
          <p:cNvSpPr txBox="0"/>
          <p:nvPr/>
        </p:nvSpPr>
        <p:spPr>
          <a:xfrm rot="0" flipH="0" flipV="0">
            <a:off x="2276892" y="2623272"/>
            <a:ext cx="311515" cy="51732"/>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1" name=""/>
          <p:cNvSpPr txBox="1"/>
          <p:nvPr/>
        </p:nvSpPr>
        <p:spPr>
          <a:xfrm rot="0" flipH="0" flipV="0">
            <a:off x="2225506" y="2675004"/>
            <a:ext cx="426987"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管理</a:t>
            </a:r>
          </a:p>
        </p:txBody>
      </p:sp>
      <p:sp>
        <p:nvSpPr>
          <p:cNvPr id="12" name=""/>
          <p:cNvSpPr txBox="1"/>
          <p:nvPr/>
        </p:nvSpPr>
        <p:spPr>
          <a:xfrm rot="0" flipH="0" flipV="0">
            <a:off x="2658843" y="2675004"/>
            <a:ext cx="409470"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务农</a:t>
            </a:r>
          </a:p>
        </p:txBody>
      </p:sp>
      <p:sp>
        <p:nvSpPr>
          <p:cNvPr id="13" name=""/>
          <p:cNvSpPr txBox="0"/>
          <p:nvPr/>
        </p:nvSpPr>
        <p:spPr>
          <a:xfrm rot="0" flipH="0" flipV="0">
            <a:off x="2712020" y="2637878"/>
            <a:ext cx="311515" cy="37126"/>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4" name=""/>
          <p:cNvSpPr txBox="0"/>
          <p:nvPr/>
        </p:nvSpPr>
        <p:spPr>
          <a:xfrm rot="0" flipH="0" flipV="0">
            <a:off x="3128890" y="2648832"/>
            <a:ext cx="311515" cy="26171"/>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5" name=""/>
          <p:cNvSpPr txBox="1"/>
          <p:nvPr/>
        </p:nvSpPr>
        <p:spPr>
          <a:xfrm rot="0" flipH="0" flipV="0">
            <a:off x="3081013" y="2675004"/>
            <a:ext cx="409470"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职员</a:t>
            </a:r>
          </a:p>
        </p:txBody>
      </p:sp>
      <p:sp>
        <p:nvSpPr>
          <p:cNvPr id="16" name=""/>
          <p:cNvSpPr txBox="1"/>
          <p:nvPr/>
        </p:nvSpPr>
        <p:spPr>
          <a:xfrm rot="0" flipH="0" flipV="0">
            <a:off x="3434056" y="2675004"/>
            <a:ext cx="529975"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无工作</a:t>
            </a:r>
          </a:p>
        </p:txBody>
      </p:sp>
      <p:sp>
        <p:nvSpPr>
          <p:cNvPr id="17" name=""/>
          <p:cNvSpPr txBox="0"/>
          <p:nvPr/>
        </p:nvSpPr>
        <p:spPr>
          <a:xfrm rot="0" flipH="0" flipV="0">
            <a:off x="3533620" y="2648832"/>
            <a:ext cx="311515" cy="26171"/>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8" name=""/>
          <p:cNvSpPr txBox="0"/>
          <p:nvPr/>
        </p:nvSpPr>
        <p:spPr>
          <a:xfrm rot="0" flipH="0" flipV="0">
            <a:off x="3924002" y="2648832"/>
            <a:ext cx="311515" cy="26171"/>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19" name=""/>
          <p:cNvSpPr txBox="1"/>
          <p:nvPr/>
        </p:nvSpPr>
        <p:spPr>
          <a:xfrm rot="0" flipH="0" flipV="0">
            <a:off x="3912159" y="2675004"/>
            <a:ext cx="418228"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工人</a:t>
            </a:r>
          </a:p>
        </p:txBody>
      </p:sp>
      <p:sp>
        <p:nvSpPr>
          <p:cNvPr id="20" name=""/>
          <p:cNvSpPr txBox="1"/>
          <p:nvPr/>
        </p:nvSpPr>
        <p:spPr>
          <a:xfrm rot="0" flipH="0" flipV="0">
            <a:off x="4285352" y="2675004"/>
            <a:ext cx="426987"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财务</a:t>
            </a:r>
          </a:p>
        </p:txBody>
      </p:sp>
      <p:sp>
        <p:nvSpPr>
          <p:cNvPr id="21" name=""/>
          <p:cNvSpPr txBox="0"/>
          <p:nvPr/>
        </p:nvSpPr>
        <p:spPr>
          <a:xfrm rot="0" flipH="0" flipV="0">
            <a:off x="4330388" y="2648832"/>
            <a:ext cx="311515" cy="26171"/>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22" name=""/>
          <p:cNvSpPr txBox="1"/>
          <p:nvPr/>
        </p:nvSpPr>
        <p:spPr>
          <a:xfrm rot="0" flipH="0" flipV="0">
            <a:off x="4724444" y="2675004"/>
            <a:ext cx="422524"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科研</a:t>
            </a:r>
          </a:p>
        </p:txBody>
      </p:sp>
      <p:sp>
        <p:nvSpPr>
          <p:cNvPr id="23" name=""/>
          <p:cNvSpPr txBox="0"/>
          <p:nvPr/>
        </p:nvSpPr>
        <p:spPr>
          <a:xfrm rot="0" flipH="0" flipV="0">
            <a:off x="4743226" y="2652484"/>
            <a:ext cx="311515" cy="2252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24" name=""/>
          <p:cNvSpPr txBox="0"/>
          <p:nvPr/>
        </p:nvSpPr>
        <p:spPr>
          <a:xfrm rot="0" flipH="0" flipV="0">
            <a:off x="5146968" y="2652484"/>
            <a:ext cx="311515" cy="2252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25" name=""/>
          <p:cNvSpPr txBox="1"/>
          <p:nvPr/>
        </p:nvSpPr>
        <p:spPr>
          <a:xfrm rot="0" flipH="0" flipV="0">
            <a:off x="5097990" y="2675004"/>
            <a:ext cx="409470"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画家</a:t>
            </a:r>
          </a:p>
        </p:txBody>
      </p:sp>
      <p:sp>
        <p:nvSpPr>
          <p:cNvPr id="26" name=""/>
          <p:cNvSpPr txBox="1"/>
          <p:nvPr/>
        </p:nvSpPr>
        <p:spPr>
          <a:xfrm rot="0" flipH="0" flipV="0">
            <a:off x="5507460" y="2675004"/>
            <a:ext cx="409470"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编辑</a:t>
            </a:r>
          </a:p>
        </p:txBody>
      </p:sp>
      <p:sp>
        <p:nvSpPr>
          <p:cNvPr id="27" name=""/>
          <p:cNvSpPr txBox="0"/>
          <p:nvPr/>
        </p:nvSpPr>
        <p:spPr>
          <a:xfrm rot="0" flipH="0" flipV="0">
            <a:off x="5547198" y="2652484"/>
            <a:ext cx="311515" cy="2252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28" name=""/>
          <p:cNvSpPr txBox="0"/>
          <p:nvPr/>
        </p:nvSpPr>
        <p:spPr>
          <a:xfrm rot="0" flipH="0" flipV="0">
            <a:off x="5963825" y="2652484"/>
            <a:ext cx="311515" cy="22520"/>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29" name=""/>
          <p:cNvSpPr txBox="1"/>
          <p:nvPr/>
        </p:nvSpPr>
        <p:spPr>
          <a:xfrm rot="0" flipH="0" flipV="0">
            <a:off x="5904230" y="2675004"/>
            <a:ext cx="479538"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个体</a:t>
            </a:r>
          </a:p>
        </p:txBody>
      </p:sp>
      <p:sp>
        <p:nvSpPr>
          <p:cNvPr id="30" name=""/>
          <p:cNvSpPr txBox="1"/>
          <p:nvPr/>
        </p:nvSpPr>
        <p:spPr>
          <a:xfrm rot="0" flipH="0" flipV="0">
            <a:off x="6300740" y="2675004"/>
            <a:ext cx="407354"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销售</a:t>
            </a:r>
          </a:p>
        </p:txBody>
      </p:sp>
      <p:sp>
        <p:nvSpPr>
          <p:cNvPr id="31" name=""/>
          <p:cNvSpPr txBox="0"/>
          <p:nvPr/>
        </p:nvSpPr>
        <p:spPr>
          <a:xfrm rot="0" flipH="0" flipV="0">
            <a:off x="6336114" y="2659787"/>
            <a:ext cx="311515" cy="15217"/>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32" name=""/>
          <p:cNvSpPr txBox="0"/>
          <p:nvPr/>
        </p:nvSpPr>
        <p:spPr>
          <a:xfrm rot="0" flipH="0" flipV="0">
            <a:off x="6776415" y="2659787"/>
            <a:ext cx="311515" cy="15217"/>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sp>
        <p:nvSpPr>
          <p:cNvPr id="33" name=""/>
          <p:cNvSpPr txBox="1"/>
          <p:nvPr/>
        </p:nvSpPr>
        <p:spPr>
          <a:xfrm rot="0" flipH="0" flipV="0">
            <a:off x="6708094" y="2675004"/>
            <a:ext cx="418228"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律师</a:t>
            </a:r>
          </a:p>
        </p:txBody>
      </p:sp>
      <p:sp>
        <p:nvSpPr>
          <p:cNvPr id="34" name=""/>
          <p:cNvSpPr txBox="1"/>
          <p:nvPr/>
        </p:nvSpPr>
        <p:spPr>
          <a:xfrm rot="0" flipH="0" flipV="0">
            <a:off x="7126322" y="2675004"/>
            <a:ext cx="426987" cy="266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900" b="1">
                <a:solidFill>
                  <a:srgbClr val="FFFFFF"/>
                </a:solidFill>
                <a:latin typeface="Microsoft YaHei"/>
                <a:ea typeface="Microsoft YaHei"/>
              </a:rPr>
              <a:t>公关</a:t>
            </a:r>
          </a:p>
        </p:txBody>
      </p:sp>
      <p:sp>
        <p:nvSpPr>
          <p:cNvPr id="35" name=""/>
          <p:cNvSpPr txBox="0"/>
          <p:nvPr/>
        </p:nvSpPr>
        <p:spPr>
          <a:xfrm rot="0" flipH="0" flipV="0">
            <a:off x="7196148" y="2659787"/>
            <a:ext cx="311515" cy="15217"/>
          </a:xfrm>
          <a:prstGeom prst="rect">
            <a:avLst/>
          </a:prstGeom>
          <a:gradFill rotWithShape="1">
            <a:gsLst>
              <a:gs pos="0">
                <a:srgbClr val="D9D9D9"/>
              </a:gs>
              <a:gs pos="100000">
                <a:srgbClr val="555555"/>
              </a:gs>
            </a:gsLst>
            <a:lin ang="8100000" scaled="1"/>
          </a:gradFill>
          <a:ln w="0"/>
        </p:spPr>
        <p:txBody>
          <a:bodyPr anchor="ct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gn="ctr"/>
            <a:endParaRPr/>
          </a:p>
        </p:txBody>
      </p:sp>
      <p:pic>
        <p:nvPicPr>
          <p:cNvPr id="36"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37" name=""/>
          <p:cNvSpPr txBox="1"/>
          <p:nvPr/>
        </p:nvSpPr>
        <p:spPr>
          <a:xfrm rot="0" flipH="0" flipV="0">
            <a:off x="7189798"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1</a:t>
            </a:r>
          </a:p>
        </p:txBody>
      </p:sp>
      <p:sp>
        <p:nvSpPr>
          <p:cNvPr id="38" name=""/>
          <p:cNvSpPr txBox="1"/>
          <p:nvPr/>
        </p:nvSpPr>
        <p:spPr>
          <a:xfrm rot="0" flipH="0" flipV="0">
            <a:off x="6768520"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1</a:t>
            </a:r>
          </a:p>
        </p:txBody>
      </p:sp>
      <p:sp>
        <p:nvSpPr>
          <p:cNvPr id="39" name=""/>
          <p:cNvSpPr txBox="1"/>
          <p:nvPr/>
        </p:nvSpPr>
        <p:spPr>
          <a:xfrm rot="0" flipH="0" flipV="0">
            <a:off x="6411582"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1</a:t>
            </a:r>
          </a:p>
        </p:txBody>
      </p:sp>
      <p:sp>
        <p:nvSpPr>
          <p:cNvPr id="40" name=""/>
          <p:cNvSpPr txBox="1"/>
          <p:nvPr/>
        </p:nvSpPr>
        <p:spPr>
          <a:xfrm rot="0" flipH="0" flipV="0">
            <a:off x="5981787" y="2318938"/>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2</a:t>
            </a:r>
          </a:p>
        </p:txBody>
      </p:sp>
      <p:sp>
        <p:nvSpPr>
          <p:cNvPr id="41" name=""/>
          <p:cNvSpPr txBox="1"/>
          <p:nvPr/>
        </p:nvSpPr>
        <p:spPr>
          <a:xfrm rot="0" flipH="0" flipV="0">
            <a:off x="5580925"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2</a:t>
            </a:r>
          </a:p>
        </p:txBody>
      </p:sp>
      <p:sp>
        <p:nvSpPr>
          <p:cNvPr id="42" name=""/>
          <p:cNvSpPr txBox="1"/>
          <p:nvPr/>
        </p:nvSpPr>
        <p:spPr>
          <a:xfrm rot="0" flipH="0" flipV="0">
            <a:off x="5146968" y="2324982"/>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2</a:t>
            </a:r>
          </a:p>
        </p:txBody>
      </p:sp>
      <p:sp>
        <p:nvSpPr>
          <p:cNvPr id="43" name=""/>
          <p:cNvSpPr txBox="1"/>
          <p:nvPr/>
        </p:nvSpPr>
        <p:spPr>
          <a:xfrm rot="0" flipH="0" flipV="0">
            <a:off x="4768260"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2</a:t>
            </a:r>
          </a:p>
        </p:txBody>
      </p:sp>
      <p:sp>
        <p:nvSpPr>
          <p:cNvPr id="44" name=""/>
          <p:cNvSpPr txBox="1"/>
          <p:nvPr/>
        </p:nvSpPr>
        <p:spPr>
          <a:xfrm rot="0" flipH="0" flipV="0">
            <a:off x="4337672" y="2324982"/>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3</a:t>
            </a:r>
          </a:p>
        </p:txBody>
      </p:sp>
      <p:sp>
        <p:nvSpPr>
          <p:cNvPr id="45" name=""/>
          <p:cNvSpPr txBox="1"/>
          <p:nvPr/>
        </p:nvSpPr>
        <p:spPr>
          <a:xfrm rot="0" flipH="0" flipV="0">
            <a:off x="3943052" y="2314028"/>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3</a:t>
            </a:r>
          </a:p>
        </p:txBody>
      </p:sp>
      <p:sp>
        <p:nvSpPr>
          <p:cNvPr id="46" name=""/>
          <p:cNvSpPr txBox="1"/>
          <p:nvPr/>
        </p:nvSpPr>
        <p:spPr>
          <a:xfrm rot="0" flipH="0" flipV="0">
            <a:off x="3571354" y="2314028"/>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3</a:t>
            </a:r>
          </a:p>
        </p:txBody>
      </p:sp>
      <p:sp>
        <p:nvSpPr>
          <p:cNvPr id="47" name=""/>
          <p:cNvSpPr txBox="1"/>
          <p:nvPr/>
        </p:nvSpPr>
        <p:spPr>
          <a:xfrm rot="0" flipH="0" flipV="0">
            <a:off x="3162951" y="2314028"/>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3</a:t>
            </a:r>
          </a:p>
        </p:txBody>
      </p:sp>
      <p:sp>
        <p:nvSpPr>
          <p:cNvPr id="48" name=""/>
          <p:cNvSpPr txBox="1"/>
          <p:nvPr/>
        </p:nvSpPr>
        <p:spPr>
          <a:xfrm rot="0" flipH="0" flipV="0">
            <a:off x="2756105" y="232072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4</a:t>
            </a:r>
          </a:p>
        </p:txBody>
      </p:sp>
      <p:sp>
        <p:nvSpPr>
          <p:cNvPr id="49" name=""/>
          <p:cNvSpPr txBox="1"/>
          <p:nvPr/>
        </p:nvSpPr>
        <p:spPr>
          <a:xfrm rot="0" flipH="0" flipV="0">
            <a:off x="2289592" y="229029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6</a:t>
            </a:r>
          </a:p>
        </p:txBody>
      </p:sp>
      <p:sp>
        <p:nvSpPr>
          <p:cNvPr id="50" name=""/>
          <p:cNvSpPr txBox="1"/>
          <p:nvPr/>
        </p:nvSpPr>
        <p:spPr>
          <a:xfrm rot="0" flipH="0" flipV="0">
            <a:off x="1879851" y="2286984"/>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7</a:t>
            </a:r>
          </a:p>
        </p:txBody>
      </p:sp>
      <p:sp>
        <p:nvSpPr>
          <p:cNvPr id="51" name=""/>
          <p:cNvSpPr txBox="1"/>
          <p:nvPr/>
        </p:nvSpPr>
        <p:spPr>
          <a:xfrm rot="0" flipH="0" flipV="0">
            <a:off x="1460304" y="2299422"/>
            <a:ext cx="223347"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7B7B7B"/>
                </a:solidFill>
                <a:latin typeface="Microsoft YaHei"/>
                <a:ea typeface="Microsoft YaHei"/>
              </a:rPr>
              <a:t>7</a:t>
            </a:r>
          </a:p>
        </p:txBody>
      </p:sp>
      <p:sp>
        <p:nvSpPr>
          <p:cNvPr id="52" name=""/>
          <p:cNvSpPr txBox="1"/>
          <p:nvPr/>
        </p:nvSpPr>
        <p:spPr>
          <a:xfrm rot="0" flipH="0" flipV="0">
            <a:off x="984750" y="2045684"/>
            <a:ext cx="374713" cy="323850"/>
          </a:xfrm>
          <a:prstGeom prst="rect">
            <a:avLst/>
          </a:prstGeom>
          <a:ln w="12700">
            <a:prstDash val="solid"/>
          </a:ln>
          <a:effectLst>
            <a:outerShdw blurRad="0" dist="0" dir="0">
              <a:srgbClr val="FFFFFF">
                <a:alpha val="100000"/>
              </a:srgbClr>
            </a:outerShdw>
          </a:effectLst>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a:solidFill>
                  <a:srgbClr val="FFFFFF"/>
                </a:solidFill>
                <a:latin typeface="Microsoft YaHei"/>
                <a:ea typeface="Microsoft YaHei"/>
              </a:rPr>
              <a:t>2</a:t>
            </a:r>
            <a:r>
              <a:rPr sz="1200">
                <a:solidFill>
                  <a:srgbClr val="FFFFFF"/>
                </a:solidFill>
                <a:latin typeface="Microsoft YaHei"/>
                <a:ea typeface="Microsoft YaHei"/>
              </a:rPr>
              <a:t>9</a:t>
            </a:r>
          </a:p>
        </p:txBody>
      </p:sp>
      <p:sp>
        <p:nvSpPr>
          <p:cNvPr id="53" name=""/>
          <p:cNvSpPr txBox="1"/>
          <p:nvPr/>
        </p:nvSpPr>
        <p:spPr>
          <a:xfrm rot="0" flipH="0" flipV="0">
            <a:off x="918844" y="1399668"/>
            <a:ext cx="7901418" cy="400050"/>
          </a:xfrm>
          <a:prstGeom prst="rect">
            <a:avLst/>
          </a:prstGeom>
          <a:ln w="12700">
            <a:prstDash val="solid"/>
          </a:ln>
        </p:spPr>
        <p:txBody>
          <a:bodyPr>
            <a:spAutoFit/>
          </a:bodyPr>
          <a:lstStyle/>
          <a:p>
            <a:pPr/>
            <a:r>
              <a:rPr sz="1600" b="1">
                <a:solidFill>
                  <a:srgbClr val="FFFFFF"/>
                </a:solidFill>
                <a:latin typeface="PingFang SC"/>
                <a:ea typeface="PingFang SC"/>
              </a:rPr>
              <a:t>自杀倾向学生的父母职业分布，第一名竟然是老师。</a:t>
            </a:r>
          </a:p>
        </p:txBody>
      </p:sp>
      <p:sp>
        <p:nvSpPr>
          <p:cNvPr id="54" name=""/>
          <p:cNvSpPr txBox="1"/>
          <p:nvPr/>
        </p:nvSpPr>
        <p:spPr>
          <a:xfrm rot="0" flipH="0" flipV="0">
            <a:off x="918844" y="3568642"/>
            <a:ext cx="7923421" cy="711200"/>
          </a:xfrm>
          <a:prstGeom prst="rect">
            <a:avLst/>
          </a:prstGeom>
          <a:ln w="12700">
            <a:prstDash val="solid"/>
          </a:ln>
        </p:spPr>
        <p:txBody>
          <a:bodyPr>
            <a:spAutoFit/>
          </a:bodyPr>
          <a:lstStyle/>
          <a:p>
            <a:pPr/>
            <a:r>
              <a:rPr sz="1600" b="1">
                <a:solidFill>
                  <a:srgbClr val="FFFFFF"/>
                </a:solidFill>
                <a:latin typeface="微软雅黑"/>
                <a:ea typeface="微软雅黑"/>
              </a:rPr>
              <a:t>常规体检，并没有整体降低死亡率，也没有降低癌症或心脏疾病</a:t>
            </a:r>
          </a:p>
          <a:p>
            <a:pPr/>
            <a:r>
              <a:rPr sz="1600" b="1">
                <a:solidFill>
                  <a:srgbClr val="FFFFFF"/>
                </a:solidFill>
                <a:latin typeface="微软雅黑"/>
                <a:ea typeface="微软雅黑"/>
              </a:rPr>
              <a:t>等特定病因的死亡率。</a:t>
            </a:r>
          </a:p>
        </p:txBody>
      </p:sp>
      <p:pic>
        <p:nvPicPr>
          <p:cNvPr id="55" name=""/>
          <p:cNvPicPr/>
          <p:nvPr/>
        </p:nvPicPr>
        <p:blipFill>
          <a:blip r:embed="rId3"/>
          <a:stretch/>
        </p:blipFill>
        <p:spPr>
          <a:xfrm rot="0" flipH="0" flipV="0">
            <a:off x="984750" y="4475456"/>
            <a:ext cx="2519179" cy="17883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pic>
        <p:nvPicPr>
          <p:cNvPr id="4" name=""/>
          <p:cNvPicPr/>
          <p:nvPr/>
        </p:nvPicPr>
        <p:blipFill>
          <a:blip r:embed="rId3"/>
          <a:stretch/>
        </p:blipFill>
        <p:spPr>
          <a:xfrm rot="0" flipH="0" flipV="0">
            <a:off x="1005728" y="5405696"/>
            <a:ext cx="397714" cy="393753"/>
          </a:xfrm>
          <a:prstGeom prst="rect">
            <a:avLst/>
          </a:prstGeom>
        </p:spPr>
      </p:pic>
      <p:pic>
        <p:nvPicPr>
          <p:cNvPr id="5" name=""/>
          <p:cNvPicPr/>
          <p:nvPr/>
        </p:nvPicPr>
        <p:blipFill>
          <a:blip r:embed="rId4"/>
          <a:stretch/>
        </p:blipFill>
        <p:spPr>
          <a:xfrm rot="0" flipH="0" flipV="0">
            <a:off x="1005728" y="4611116"/>
            <a:ext cx="397714" cy="397714"/>
          </a:xfrm>
          <a:prstGeom prst="rect">
            <a:avLst/>
          </a:prstGeom>
        </p:spPr>
      </p:pic>
      <p:sp>
        <p:nvSpPr>
          <p:cNvPr id="6" name=""/>
          <p:cNvSpPr txBox="1"/>
          <p:nvPr/>
        </p:nvSpPr>
        <p:spPr>
          <a:xfrm rot="0" flipH="0" flipV="0">
            <a:off x="1529134" y="4611116"/>
            <a:ext cx="3688775" cy="4000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600">
                <a:solidFill>
                  <a:srgbClr val="FFFFFF"/>
                </a:solidFill>
                <a:latin typeface="Microsoft YaHei"/>
                <a:ea typeface="Microsoft YaHei"/>
              </a:rPr>
              <a:t>有没有测量三个方面的方法与设备？</a:t>
            </a:r>
          </a:p>
        </p:txBody>
      </p:sp>
      <p:sp>
        <p:nvSpPr>
          <p:cNvPr id="7" name=""/>
          <p:cNvSpPr txBox="1"/>
          <p:nvPr/>
        </p:nvSpPr>
        <p:spPr>
          <a:xfrm rot="0" flipH="0" flipV="0">
            <a:off x="1529134" y="5405696"/>
            <a:ext cx="3429400" cy="4000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600">
                <a:solidFill>
                  <a:srgbClr val="FFFFFF"/>
                </a:solidFill>
                <a:latin typeface="Microsoft YaHei"/>
                <a:ea typeface="Microsoft YaHei"/>
              </a:rPr>
              <a:t>如何定量整合</a:t>
            </a:r>
            <a:r>
              <a:rPr sz="1600">
                <a:solidFill>
                  <a:srgbClr val="FFFFFF"/>
                </a:solidFill>
                <a:latin typeface="Microsoft YaHei"/>
                <a:ea typeface="Microsoft YaHei"/>
              </a:rPr>
              <a:t>三个维度的数据算法？</a:t>
            </a:r>
          </a:p>
        </p:txBody>
      </p:sp>
      <p:sp>
        <p:nvSpPr>
          <p:cNvPr id="8" name=""/>
          <p:cNvSpPr txBox="1"/>
          <p:nvPr/>
        </p:nvSpPr>
        <p:spPr>
          <a:xfrm rot="0" flipH="0" flipV="0">
            <a:off x="918844" y="2942900"/>
            <a:ext cx="7229426" cy="11811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问题</a:t>
            </a:r>
            <a:r>
              <a:rPr sz="2400" b="0">
                <a:solidFill>
                  <a:srgbClr val="FFFFFF"/>
                </a:solidFill>
                <a:latin typeface="Microsoft YaHei"/>
                <a:ea typeface="Microsoft YaHei"/>
              </a:rPr>
              <a:t>的关键点在哪里？</a:t>
            </a:r>
          </a:p>
          <a:p>
            <a:pPr/>
            <a:r>
              <a:rPr sz="1600">
                <a:solidFill>
                  <a:srgbClr val="FFFFFF"/>
                </a:solidFill>
              </a:rPr>
              <a:t>世界卫生组织(WHO)给 健康 所下的正式定义是健康是指生理、心理及社会适应</a:t>
            </a:r>
          </a:p>
          <a:p>
            <a:pPr/>
            <a:r>
              <a:rPr sz="1600">
                <a:solidFill>
                  <a:srgbClr val="FFFFFF"/>
                </a:solidFill>
              </a:rPr>
              <a:t>三个方面</a:t>
            </a:r>
            <a:r>
              <a:rPr sz="1600">
                <a:solidFill>
                  <a:srgbClr val="FFFFFF"/>
                </a:solidFill>
              </a:rPr>
              <a:t>全部良好的一种状况，而不仅仅是指没有生病或者体质健壮。</a:t>
            </a:r>
          </a:p>
        </p:txBody>
      </p:sp>
      <p:pic>
        <p:nvPicPr>
          <p:cNvPr id="9" name=""/>
          <p:cNvPicPr/>
          <p:nvPr/>
        </p:nvPicPr>
        <p:blipFill>
          <a:blip r:embed="rId5"/>
          <a:stretch/>
        </p:blipFill>
        <p:spPr>
          <a:xfrm rot="0" flipH="0" flipV="0">
            <a:off x="1005728" y="689592"/>
            <a:ext cx="2519179" cy="17883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2113399" y="3551662"/>
            <a:ext cx="8043955" cy="5588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         </a:t>
            </a:r>
          </a:p>
        </p:txBody>
      </p:sp>
      <p:pic>
        <p:nvPicPr>
          <p:cNvPr id="4" name=""/>
          <p:cNvPicPr/>
          <p:nvPr/>
        </p:nvPicPr>
        <p:blipFill>
          <a:blip r:embed="rId2"/>
          <a:stretch/>
        </p:blipFill>
        <p:spPr>
          <a:xfrm rot="0" flipH="0" flipV="0">
            <a:off x="8266849" y="1235804"/>
            <a:ext cx="2519179" cy="1788320"/>
          </a:xfrm>
          <a:prstGeom prst="rect">
            <a:avLst/>
          </a:prstGeom>
        </p:spPr>
      </p:pic>
      <p:sp>
        <p:nvSpPr>
          <p:cNvPr id="5" name=""/>
          <p:cNvSpPr txBox="1"/>
          <p:nvPr/>
        </p:nvSpPr>
        <p:spPr>
          <a:xfrm rot="0" flipH="0" flipV="0">
            <a:off x="918844" y="1225775"/>
            <a:ext cx="6386023" cy="11811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健康医学缺失</a:t>
            </a:r>
          </a:p>
          <a:p>
            <a:pPr/>
            <a:r>
              <a:rPr sz="1600">
                <a:solidFill>
                  <a:srgbClr val="FFFFFF"/>
                </a:solidFill>
              </a:rPr>
              <a:t>院外数据的缺失，其中最重要的原因之一，是健康(未病)医学的缺失。没有健康(未病)医学的理论指导，无法确定采集的对象与方法。</a:t>
            </a:r>
          </a:p>
        </p:txBody>
      </p:sp>
      <p:sp>
        <p:nvSpPr>
          <p:cNvPr id="6" name=""/>
          <p:cNvSpPr txBox="1"/>
          <p:nvPr/>
        </p:nvSpPr>
        <p:spPr>
          <a:xfrm rot="0" flipH="0" flipV="0">
            <a:off x="918844" y="3032517"/>
            <a:ext cx="6386023" cy="86995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b="0">
                <a:solidFill>
                  <a:srgbClr val="FFFFFF"/>
                </a:solidFill>
                <a:latin typeface="Microsoft YaHei"/>
                <a:ea typeface="Microsoft YaHei"/>
              </a:rPr>
              <a:t>整体健康和医学种类应该包括5个维度</a:t>
            </a:r>
          </a:p>
          <a:p>
            <a:pPr/>
            <a:r>
              <a:rPr sz="1600">
                <a:solidFill>
                  <a:srgbClr val="FFFFFF"/>
                </a:solidFill>
              </a:rPr>
              <a:t>除了西医以外，其他三个层面的医学研究不够充分数字化程度低。</a:t>
            </a:r>
          </a:p>
        </p:txBody>
      </p:sp>
      <p:pic>
        <p:nvPicPr>
          <p:cNvPr id="7" name=""/>
          <p:cNvPicPr/>
          <p:nvPr/>
        </p:nvPicPr>
        <p:blipFill>
          <a:blip r:embed="rId3"/>
          <a:stretch/>
        </p:blipFill>
        <p:spPr>
          <a:xfrm rot="0" flipH="0" flipV="0">
            <a:off x="982670" y="4224091"/>
            <a:ext cx="6322198" cy="1653459"/>
          </a:xfrm>
          <a:prstGeom prst="rect">
            <a:avLst/>
          </a:prstGeom>
        </p:spPr>
      </p:pic>
      <p:pic>
        <p:nvPicPr>
          <p:cNvPr id="8" name=""/>
          <p:cNvPicPr/>
          <p:nvPr/>
        </p:nvPicPr>
        <p:blipFill>
          <a:blip r:embed="rId4"/>
          <a:stretch/>
        </p:blipFill>
        <p:spPr>
          <a:xfrm rot="0" flipH="0" flipV="0">
            <a:off x="10671617" y="64"/>
            <a:ext cx="1370098" cy="817955"/>
          </a:xfrm>
          <a:prstGeom prst="rect">
            <a:avLst/>
          </a:prstGeom>
          <a:effectLst>
            <a:innerShdw blurRad="76200" dist="1701800" dir="0">
              <a:srgbClr val="FFFFFF">
                <a:alpha val="100000"/>
              </a:srgbClr>
            </a:inn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1"/>
          <p:nvPr/>
        </p:nvSpPr>
        <p:spPr>
          <a:xfrm rot="0" flipH="0" flipV="0">
            <a:off x="913769" y="519651"/>
            <a:ext cx="10540085" cy="774700"/>
          </a:xfrm>
          <a:prstGeom prst="rect">
            <a:avLst/>
          </a:prstGeom>
          <a:ln w="12700">
            <a:prstDash val="solid"/>
          </a:ln>
        </p:spPr>
        <p:txBody>
          <a:bodyPr>
            <a:spAutoFit/>
          </a:bodyPr>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2400">
                <a:solidFill>
                  <a:srgbClr val="FFFFFF"/>
                </a:solidFill>
                <a:latin typeface="Microsoft YaHei"/>
                <a:ea typeface="Microsoft YaHei"/>
              </a:rPr>
              <a:t>健康医学的理论基础</a:t>
            </a:r>
          </a:p>
          <a:p>
            <a:pPr/>
            <a:endParaRPr sz="1100">
              <a:solidFill>
                <a:srgbClr val="FFFFFF"/>
              </a:solidFill>
              <a:latin typeface="Microsoft YaHei"/>
              <a:ea typeface="Microsoft YaHei"/>
            </a:endParaRPr>
          </a:p>
        </p:txBody>
      </p:sp>
      <p:pic>
        <p:nvPicPr>
          <p:cNvPr id="4" name=""/>
          <p:cNvPicPr/>
          <p:nvPr/>
        </p:nvPicPr>
        <p:blipFill>
          <a:blip r:embed="rId2"/>
          <a:stretch/>
        </p:blipFill>
        <p:spPr>
          <a:xfrm rot="0" flipH="0" flipV="0">
            <a:off x="10671617" y="64"/>
            <a:ext cx="1370098" cy="817955"/>
          </a:xfrm>
          <a:prstGeom prst="rect">
            <a:avLst/>
          </a:prstGeom>
          <a:effectLst>
            <a:innerShdw blurRad="76200" dist="1701800" dir="0">
              <a:srgbClr val="FFFFFF">
                <a:alpha val="100000"/>
              </a:srgbClr>
            </a:innerShdw>
          </a:effectLst>
        </p:spPr>
      </p:pic>
      <p:sp>
        <p:nvSpPr>
          <p:cNvPr id="5" name=""/>
          <p:cNvSpPr/>
          <p:nvPr/>
        </p:nvSpPr>
        <p:spPr>
          <a:xfrm rot="0" flipH="0" flipV="0">
            <a:off x="4203595" y="1577627"/>
            <a:ext cx="6988613" cy="590550"/>
          </a:xfrm>
        </p:spPr>
        <p:txBody>
          <a:bodyPr>
            <a:spAutoFit/>
          </a:bodyPr>
          <a:lstStyle/>
          <a:p>
            <a:pPr/>
            <a:r>
              <a:rPr sz="800">
                <a:solidFill>
                  <a:srgbClr val="FFFFFF"/>
                </a:solidFill>
                <a:latin typeface="SimHei"/>
                <a:ea typeface="SimHei"/>
              </a:rPr>
              <a:t>《未病测评学原理》以廉价、便携、无创的可穿戴设备为检测工具，通过人体生物信号的自然状态下长时程实时检测，对人体的自组织能力、自适应能力和自修复能力进行客观评估，有望在疾病发生或加重之前做出预警，充分体现了中华文化注重关系和时序的独特思维模式，具有较好的应用前景。</a:t>
            </a:r>
          </a:p>
          <a:p>
            <a:pPr/>
            <a:r>
              <a:rPr sz="1000" b="1">
                <a:solidFill>
                  <a:srgbClr val="E75200"/>
                </a:solidFill>
                <a:latin typeface="Microsoft YaHei"/>
                <a:ea typeface="Microsoft YaHei"/>
              </a:rPr>
              <a:t>中国工程院院士 中国中医科学院名誉院长 天津中医药大学 张伯礼</a:t>
            </a:r>
          </a:p>
        </p:txBody>
      </p:sp>
      <p:sp>
        <p:nvSpPr>
          <p:cNvPr id="6" name=""/>
          <p:cNvSpPr txBox="1"/>
          <p:nvPr/>
        </p:nvSpPr>
        <p:spPr>
          <a:xfrm rot="0" flipH="0" flipV="0">
            <a:off x="4203595" y="2559834"/>
            <a:ext cx="7518360" cy="1047750"/>
          </a:xfrm>
          <a:prstGeom prst="rect">
            <a:avLst/>
          </a:prstGeom>
          <a:ln w="12700">
            <a:prstDash val="solid"/>
          </a:ln>
        </p:spPr>
        <p:txBody>
          <a:bodyPr>
            <a:spAutoFit/>
          </a:bodyPr>
          <a:lstStyle/>
          <a:p>
            <a:pPr/>
            <a:r>
              <a:rPr sz="800">
                <a:solidFill>
                  <a:srgbClr val="FFFFFF"/>
                </a:solidFill>
                <a:latin typeface="SimHei"/>
                <a:ea typeface="SimHei"/>
              </a:rPr>
              <a:t>中医学与生命科学的研究对象都是人体,中医学与生命科学的研究目的都是维护人的健康,中医学与西医学都较全面地认识了人体的结构和功能。基于此,中医形态学以整体性和动态性混沌一体的理念为指导,以中华文化的标志符号--阴阳五行为理论框架，将生命活动过程分解为 15种功能,并以这些功能的实现为线索,系统地梳理了整体医学关于人体结构的认识,给出了 15 种功能的执行结构。从而使抽象的中医意象概念有了对应的客观在在,并从动物进化和胚胎发育的角度,给出了这些执行结构的时序规律和空间特征,从而架设起了中医学与生命科学沟通的桥梁,使引人中医的工程技术有了客观的作用对象
借用时间药理学与时间治疗学的研究成果,中医形态学给出了五藏功能节律性变化的执行结构和关系结构，有望在生命节律的研究方面开辟一个全新的领域。</a:t>
            </a:r>
          </a:p>
          <a:p>
            <a:pPr/>
            <a:r>
              <a:rPr sz="1000">
                <a:solidFill>
                  <a:srgbClr val="E75200"/>
                </a:solidFill>
                <a:latin typeface="Microsoft YaHei"/>
                <a:ea typeface="Microsoft YaHei"/>
              </a:rPr>
              <a:t>中国工程院院士 王永炎  2021年6月1日 于天津</a:t>
            </a:r>
          </a:p>
        </p:txBody>
      </p:sp>
      <p:sp>
        <p:nvSpPr>
          <p:cNvPr id="7" name=""/>
          <p:cNvSpPr txBox="1"/>
          <p:nvPr/>
        </p:nvSpPr>
        <p:spPr>
          <a:xfrm rot="0" flipH="0" flipV="0">
            <a:off x="4181806" y="4001783"/>
            <a:ext cx="6179277" cy="742950"/>
          </a:xfrm>
          <a:prstGeom prst="rect">
            <a:avLst/>
          </a:prstGeom>
          <a:ln w="12700">
            <a:prstDash val="solid"/>
          </a:ln>
        </p:spPr>
        <p:txBody>
          <a:bodyPr>
            <a:spAutoFit/>
          </a:bodyPr>
          <a:lstStyle/>
          <a:p>
            <a:pPr/>
            <a:r>
              <a:rPr sz="800">
                <a:solidFill>
                  <a:srgbClr val="FFFFFF"/>
                </a:solidFill>
                <a:latin typeface="SimHei"/>
                <a:ea typeface="SimHei"/>
              </a:rPr>
              <a:t>中医与西医的初衷和目标都是为了人类健康服务,既然都是为了认识人体,服务健康。那其中肯定就有诸多相似或相同,同一或统一的地方。如果我们携手尽力地探寻这些领域而不是站在对立面去力分黑白,很可能会获得意想不到的结果。整合医学倡导的正是这种做法,正想获得这样的结果。张启明先生费了几十年心血,耕耘在这个领域,做了不懈研究,获得了大量的数据和认识,我认为十分难能可贵。</a:t>
            </a:r>
          </a:p>
          <a:p>
            <a:pPr/>
            <a:r>
              <a:rPr sz="1000">
                <a:solidFill>
                  <a:srgbClr val="E75200"/>
                </a:solidFill>
                <a:latin typeface="Microsoft YaHei"/>
                <a:ea typeface="Microsoft YaHei"/>
              </a:rPr>
              <a:t>中国工程院院士 美国医学科学院外籍院士 法国医学科学院外籍院士 樊代明 2021年4月1日 于西安</a:t>
            </a:r>
          </a:p>
        </p:txBody>
      </p:sp>
      <p:sp>
        <p:nvSpPr>
          <p:cNvPr id="8" name=""/>
          <p:cNvSpPr/>
          <p:nvPr/>
        </p:nvSpPr>
        <p:spPr>
          <a:xfrm rot="0" flipH="0" flipV="0">
            <a:off x="4203595" y="5143588"/>
            <a:ext cx="6778160" cy="590550"/>
          </a:xfrm>
        </p:spPr>
        <p:txBody>
          <a:bodyPr>
            <a:spAutoFit/>
          </a:bodyPr>
          <a:lstStyle/>
          <a:p>
            <a:pPr/>
            <a:r>
              <a:rPr sz="800">
                <a:solidFill>
                  <a:srgbClr val="FFFFFF"/>
                </a:solidFill>
                <a:latin typeface="SimHei"/>
                <a:ea typeface="SimHei"/>
              </a:rPr>
              <a:t>基于中医学与西医学都全面地认识了人体的结构与功能，张启明团队以中医学的整体观念和辨证论治为指导思想，将人的生命活动概括为 15种功能。并以这些功能的平稳运行为目标导向,梳理了西医学关于人体结构的研究成果,给出了人体功能的执行结构、调控结构和关系结构,写成了本书。</a:t>
            </a:r>
          </a:p>
          <a:p>
            <a:pPr/>
            <a:r>
              <a:rPr sz="1000">
                <a:solidFill>
                  <a:srgbClr val="E75200"/>
                </a:solidFill>
                <a:latin typeface="Microsoft YaHei"/>
                <a:ea typeface="Microsoft YaHei"/>
              </a:rPr>
              <a:t>中国科学院院士 从斌 2021年4月20日 于北京</a:t>
            </a:r>
          </a:p>
        </p:txBody>
      </p:sp>
      <p:pic>
        <p:nvPicPr>
          <p:cNvPr id="9" name=""/>
          <p:cNvPicPr/>
          <p:nvPr/>
        </p:nvPicPr>
        <p:blipFill>
          <a:blip r:embed="rId3"/>
          <a:stretch/>
        </p:blipFill>
        <p:spPr>
          <a:xfrm rot="0" flipH="0" flipV="0">
            <a:off x="976040" y="4088588"/>
            <a:ext cx="1572381" cy="2016819"/>
          </a:xfrm>
          <a:prstGeom prst="rect">
            <a:avLst/>
          </a:prstGeom>
        </p:spPr>
      </p:pic>
      <p:pic>
        <p:nvPicPr>
          <p:cNvPr id="10" name=""/>
          <p:cNvPicPr/>
          <p:nvPr/>
        </p:nvPicPr>
        <p:blipFill>
          <a:blip r:embed="rId4"/>
          <a:stretch/>
        </p:blipFill>
        <p:spPr>
          <a:xfrm rot="0" flipH="0" flipV="0">
            <a:off x="540002" y="1406955"/>
            <a:ext cx="2480510" cy="2373894"/>
          </a:xfrm>
          <a:prstGeom prst="rect">
            <a:avLst/>
          </a:prstGeom>
        </p:spPr>
      </p:pic>
      <p:pic>
        <p:nvPicPr>
          <p:cNvPr id="11" name=""/>
          <p:cNvPicPr/>
          <p:nvPr/>
        </p:nvPicPr>
        <p:blipFill>
          <a:blip r:embed="rId5"/>
          <a:stretch/>
        </p:blipFill>
        <p:spPr>
          <a:xfrm rot="0" flipH="0" flipV="0">
            <a:off x="4303756" y="3551689"/>
            <a:ext cx="454146" cy="302398"/>
          </a:xfrm>
          <a:prstGeom prst="rect">
            <a:avLst/>
          </a:prstGeom>
        </p:spPr>
      </p:pic>
      <p:pic>
        <p:nvPicPr>
          <p:cNvPr id="12" name=""/>
          <p:cNvPicPr/>
          <p:nvPr/>
        </p:nvPicPr>
        <p:blipFill>
          <a:blip r:embed="rId6"/>
          <a:stretch/>
        </p:blipFill>
        <p:spPr>
          <a:xfrm rot="0" flipH="0" flipV="0">
            <a:off x="3475206" y="1533177"/>
            <a:ext cx="806762" cy="806762"/>
          </a:xfrm>
          <a:prstGeom prst="rect">
            <a:avLst/>
          </a:prstGeom>
        </p:spPr>
      </p:pic>
      <p:pic>
        <p:nvPicPr>
          <p:cNvPr id="13" name=""/>
          <p:cNvPicPr/>
          <p:nvPr/>
        </p:nvPicPr>
        <p:blipFill>
          <a:blip r:embed="rId7"/>
          <a:stretch/>
        </p:blipFill>
        <p:spPr>
          <a:xfrm rot="0" flipH="0" flipV="0">
            <a:off x="4281968" y="4593712"/>
            <a:ext cx="666643" cy="457560"/>
          </a:xfrm>
          <a:prstGeom prst="rect">
            <a:avLst/>
          </a:prstGeom>
        </p:spPr>
      </p:pic>
      <p:pic>
        <p:nvPicPr>
          <p:cNvPr id="14" name=""/>
          <p:cNvPicPr/>
          <p:nvPr/>
        </p:nvPicPr>
        <p:blipFill>
          <a:blip r:embed="rId8"/>
          <a:stretch/>
        </p:blipFill>
        <p:spPr>
          <a:xfrm rot="0" flipH="0" flipV="0">
            <a:off x="3475206" y="3962982"/>
            <a:ext cx="806762" cy="795575"/>
          </a:xfrm>
          <a:prstGeom prst="rect">
            <a:avLst/>
          </a:prstGeom>
        </p:spPr>
      </p:pic>
      <p:pic>
        <p:nvPicPr>
          <p:cNvPr id="15" name=""/>
          <p:cNvPicPr/>
          <p:nvPr/>
        </p:nvPicPr>
        <p:blipFill>
          <a:blip r:embed="rId9"/>
          <a:stretch/>
        </p:blipFill>
        <p:spPr>
          <a:xfrm rot="0" flipH="0" flipV="0">
            <a:off x="4203595" y="5570104"/>
            <a:ext cx="766804" cy="554353"/>
          </a:xfrm>
          <a:prstGeom prst="rect">
            <a:avLst/>
          </a:prstGeom>
        </p:spPr>
      </p:pic>
      <p:pic>
        <p:nvPicPr>
          <p:cNvPr id="16" name=""/>
          <p:cNvPicPr/>
          <p:nvPr/>
        </p:nvPicPr>
        <p:blipFill>
          <a:blip r:embed="rId10"/>
          <a:stretch/>
        </p:blipFill>
        <p:spPr>
          <a:xfrm rot="0" flipH="0" flipV="0">
            <a:off x="4216295" y="2020042"/>
            <a:ext cx="724899" cy="453576"/>
          </a:xfrm>
          <a:prstGeom prst="rect">
            <a:avLst/>
          </a:prstGeom>
        </p:spPr>
      </p:pic>
      <p:pic>
        <p:nvPicPr>
          <p:cNvPr id="17" name=""/>
          <p:cNvPicPr/>
          <p:nvPr/>
        </p:nvPicPr>
        <p:blipFill>
          <a:blip r:embed="rId11"/>
          <a:stretch/>
        </p:blipFill>
        <p:spPr>
          <a:xfrm rot="0" flipH="0" flipV="0">
            <a:off x="3562056" y="2633200"/>
            <a:ext cx="619750" cy="641539"/>
          </a:xfrm>
          <a:prstGeom prst="rect">
            <a:avLst/>
          </a:prstGeom>
        </p:spPr>
      </p:pic>
      <p:pic>
        <p:nvPicPr>
          <p:cNvPr id="18" name=""/>
          <p:cNvPicPr/>
          <p:nvPr/>
        </p:nvPicPr>
        <p:blipFill>
          <a:blip r:embed="rId12"/>
          <a:stretch/>
        </p:blipFill>
        <p:spPr>
          <a:xfrm rot="0" flipH="0" flipV="0">
            <a:off x="3562056" y="5218393"/>
            <a:ext cx="619750" cy="6288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3" name=""/>
          <p:cNvSpPr txBox="0"/>
          <p:nvPr/>
        </p:nvSpPr>
        <p:spPr>
          <a:xfrm rot="0" flipH="0" flipV="0">
            <a:off x="8910060" y="2621430"/>
            <a:ext cx="2588758" cy="2150198"/>
          </a:xfrm>
          <a:prstGeom prst="rect">
            <a:avLst/>
          </a:prstGeom>
          <a:solidFill>
            <a:srgbClr val="ffffff"/>
          </a:solidFill>
          <a:ln w="0"/>
        </p:spPr>
        <p:txBody>
          <a:bodyPr anchor="ctr"/>
          <a:lstStyle/>
          <a:p>
            <a:pPr algn="ctr"/>
            <a:endParaRPr/>
          </a:p>
        </p:txBody>
      </p:sp>
      <p:sp>
        <p:nvSpPr>
          <p:cNvPr id="4" name=""/>
          <p:cNvSpPr txBox="0"/>
          <p:nvPr/>
        </p:nvSpPr>
        <p:spPr>
          <a:xfrm rot="0" flipH="0" flipV="0">
            <a:off x="4404866" y="2621430"/>
            <a:ext cx="4315204" cy="2150198"/>
          </a:xfrm>
          <a:prstGeom prst="rect">
            <a:avLst/>
          </a:prstGeom>
          <a:solidFill>
            <a:srgbClr val="ffffff"/>
          </a:solidFill>
          <a:ln w="0"/>
        </p:spPr>
        <p:txBody>
          <a:bodyPr anchor="ctr"/>
          <a:lstStyle/>
          <a:p>
            <a:pPr algn="ctr"/>
            <a:endParaRPr/>
          </a:p>
        </p:txBody>
      </p:sp>
      <p:sp>
        <p:nvSpPr>
          <p:cNvPr id="5" name=""/>
          <p:cNvSpPr txBox="0"/>
          <p:nvPr/>
        </p:nvSpPr>
        <p:spPr>
          <a:xfrm rot="0" flipH="0" flipV="0">
            <a:off x="1007262" y="2621430"/>
            <a:ext cx="3193978" cy="2150198"/>
          </a:xfrm>
          <a:prstGeom prst="rect">
            <a:avLst/>
          </a:prstGeom>
          <a:solidFill>
            <a:srgbClr val="ffffff"/>
          </a:solidFill>
          <a:ln w="0"/>
        </p:spPr>
        <p:txBody>
          <a:bodyPr anchor="ctr"/>
          <a:lstStyle/>
          <a:p>
            <a:pPr algn="ctr"/>
            <a:endParaRPr/>
          </a:p>
        </p:txBody>
      </p:sp>
      <p:sp>
        <p:nvSpPr>
          <p:cNvPr id="6" name=""/>
          <p:cNvSpPr txBox="1"/>
          <p:nvPr/>
        </p:nvSpPr>
        <p:spPr>
          <a:xfrm rot="0" flipH="0" flipV="0">
            <a:off x="1109917" y="4839529"/>
            <a:ext cx="3471410" cy="403508"/>
          </a:xfrm>
          <a:prstGeom prst="rect">
            <a:avLst/>
          </a:prstGeom>
          <a:ln w="12700">
            <a:prstDash val="solid"/>
          </a:ln>
        </p:spPr>
        <p:txBody>
          <a:bodyPr anchor="t"/>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lnSpc>
                <a:spcPct val="200000"/>
              </a:lnSpc>
            </a:pPr>
            <a:r>
              <a:rPr sz="1200" b="1">
                <a:solidFill>
                  <a:srgbClr val="FFFFFF"/>
                </a:solidFill>
                <a:latin typeface="Microsoft YaHei"/>
                <a:ea typeface="Microsoft YaHei"/>
              </a:rPr>
              <a:t>工信部卫健委 5G+医疗健康应用试点项目</a:t>
            </a:r>
          </a:p>
          <a:p>
            <a:pPr marL="0" indent="0">
              <a:buNone/>
            </a:pPr>
            <a:endParaRPr sz="1100">
              <a:solidFill>
                <a:srgbClr val="FFFFFF"/>
              </a:solidFill>
              <a:latin typeface="Microsoft YaHei"/>
              <a:ea typeface="Microsoft YaHei"/>
            </a:endParaRPr>
          </a:p>
        </p:txBody>
      </p:sp>
      <p:pic>
        <p:nvPicPr>
          <p:cNvPr id="7" name=""/>
          <p:cNvPicPr/>
          <p:nvPr/>
        </p:nvPicPr>
        <p:blipFill>
          <a:blip r:embed="rId2"/>
          <a:stretch/>
        </p:blipFill>
        <p:spPr>
          <a:xfrm rot="0" flipH="0" flipV="0">
            <a:off x="1141667" y="2742028"/>
            <a:ext cx="2925168" cy="1909001"/>
          </a:xfrm>
          <a:prstGeom prst="rect">
            <a:avLst/>
          </a:prstGeom>
          <a:effectLst/>
        </p:spPr>
      </p:pic>
      <p:pic>
        <p:nvPicPr>
          <p:cNvPr id="8" name=""/>
          <p:cNvPicPr/>
          <p:nvPr/>
        </p:nvPicPr>
        <p:blipFill>
          <a:blip r:embed="rId3"/>
          <a:stretch/>
        </p:blipFill>
        <p:spPr>
          <a:xfrm rot="0" flipH="0" flipV="0">
            <a:off x="10671617" y="64"/>
            <a:ext cx="1370098" cy="817955"/>
          </a:xfrm>
          <a:prstGeom prst="rect">
            <a:avLst/>
          </a:prstGeom>
          <a:effectLst>
            <a:innerShdw blurRad="76200" dist="1701800" dir="0">
              <a:srgbClr val="FFFFFF">
                <a:alpha val="100000"/>
              </a:srgbClr>
            </a:innerShdw>
          </a:effectLst>
        </p:spPr>
      </p:pic>
      <p:pic>
        <p:nvPicPr>
          <p:cNvPr id="9" name=""/>
          <p:cNvPicPr/>
          <p:nvPr/>
        </p:nvPicPr>
        <p:blipFill>
          <a:blip r:embed="rId4"/>
          <a:stretch/>
        </p:blipFill>
        <p:spPr>
          <a:xfrm rot="0" flipH="0" flipV="0">
            <a:off x="4549492" y="2685299"/>
            <a:ext cx="4025953" cy="2022459"/>
          </a:xfrm>
          <a:prstGeom prst="rect">
            <a:avLst/>
          </a:prstGeom>
        </p:spPr>
      </p:pic>
      <p:pic>
        <p:nvPicPr>
          <p:cNvPr id="10" name=""/>
          <p:cNvPicPr/>
          <p:nvPr/>
        </p:nvPicPr>
        <p:blipFill>
          <a:blip r:embed="rId5"/>
          <a:stretch/>
        </p:blipFill>
        <p:spPr>
          <a:xfrm rot="0" flipH="0" flipV="0">
            <a:off x="9299637" y="2742028"/>
            <a:ext cx="1809605" cy="1890301"/>
          </a:xfrm>
          <a:prstGeom prst="rect">
            <a:avLst/>
          </a:prstGeom>
        </p:spPr>
      </p:pic>
      <p:sp>
        <p:nvSpPr>
          <p:cNvPr id="11" name=""/>
          <p:cNvSpPr txBox="1"/>
          <p:nvPr/>
        </p:nvSpPr>
        <p:spPr>
          <a:xfrm rot="0" flipH="0" flipV="0">
            <a:off x="5173396" y="4906046"/>
            <a:ext cx="3471410" cy="516676"/>
          </a:xfrm>
          <a:prstGeom prst="rect">
            <a:avLst/>
          </a:prstGeom>
          <a:ln w="12700">
            <a:prstDash val="solid"/>
          </a:ln>
        </p:spPr>
        <p:txBody>
          <a:bodyPr anchor="t"/>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b="1">
                <a:solidFill>
                  <a:srgbClr val="FFFFFF"/>
                </a:solidFill>
                <a:latin typeface="Microsoft YaHei"/>
                <a:ea typeface="Microsoft YaHei"/>
              </a:rPr>
              <a:t>2019年科技部中医药现代化重点专项 </a:t>
            </a:r>
          </a:p>
          <a:p>
            <a:pPr marL="0" indent="0">
              <a:buNone/>
            </a:pPr>
            <a:endParaRPr sz="1100">
              <a:solidFill>
                <a:srgbClr val="FFFFFF"/>
              </a:solidFill>
              <a:latin typeface="Microsoft YaHei"/>
              <a:ea typeface="Microsoft YaHei"/>
            </a:endParaRPr>
          </a:p>
        </p:txBody>
      </p:sp>
      <p:sp>
        <p:nvSpPr>
          <p:cNvPr id="12" name=""/>
          <p:cNvSpPr txBox="1"/>
          <p:nvPr/>
        </p:nvSpPr>
        <p:spPr>
          <a:xfrm rot="0" flipH="0" flipV="0">
            <a:off x="8575445" y="4906046"/>
            <a:ext cx="3403547" cy="516676"/>
          </a:xfrm>
          <a:prstGeom prst="rect">
            <a:avLst/>
          </a:prstGeom>
          <a:ln w="12700">
            <a:prstDash val="solid"/>
          </a:ln>
        </p:spPr>
        <p:txBody>
          <a:bodyPr anchor="t"/>
          <a:lstStyle>
            <a:lvl1pPr marL="0" lvl="0" algn="l" defTabSz="914400">
              <a:lnSpc>
                <a:spcPct val="130000"/>
              </a:lnSpc>
              <a:defRPr sz="1800" kern="1200">
                <a:solidFill>
                  <a:schemeClr val="tx1"/>
                </a:solidFill>
                <a:latin typeface="微软雅黑"/>
                <a:ea typeface="微软雅黑"/>
              </a:defRPr>
            </a:lvl1pPr>
            <a:lvl2pPr marL="457200" lvl="1" algn="l" defTabSz="914400">
              <a:lnSpc>
                <a:spcPct val="130000"/>
              </a:lnSpc>
              <a:defRPr sz="1800" kern="1200">
                <a:solidFill>
                  <a:schemeClr val="tx1"/>
                </a:solidFill>
                <a:latin typeface="微软雅黑"/>
                <a:ea typeface="微软雅黑"/>
              </a:defRPr>
            </a:lvl2pPr>
            <a:lvl3pPr marL="914400" lvl="2" algn="l" defTabSz="914400">
              <a:lnSpc>
                <a:spcPct val="130000"/>
              </a:lnSpc>
              <a:defRPr sz="1800" kern="1200">
                <a:solidFill>
                  <a:schemeClr val="tx1"/>
                </a:solidFill>
                <a:latin typeface="微软雅黑"/>
                <a:ea typeface="微软雅黑"/>
              </a:defRPr>
            </a:lvl3pPr>
            <a:lvl4pPr marL="1371600" lvl="3" algn="l" defTabSz="914400">
              <a:lnSpc>
                <a:spcPct val="130000"/>
              </a:lnSpc>
              <a:defRPr sz="1800" kern="1200">
                <a:solidFill>
                  <a:schemeClr val="tx1"/>
                </a:solidFill>
                <a:latin typeface="微软雅黑"/>
                <a:ea typeface="微软雅黑"/>
              </a:defRPr>
            </a:lvl4pPr>
            <a:lvl5pPr marL="1828800" lvl="4" algn="l" defTabSz="914400">
              <a:lnSpc>
                <a:spcPct val="130000"/>
              </a:lnSpc>
              <a:defRPr sz="1800" kern="1200">
                <a:solidFill>
                  <a:schemeClr val="tx1"/>
                </a:solidFill>
                <a:latin typeface="微软雅黑"/>
                <a:ea typeface="微软雅黑"/>
              </a:defRPr>
            </a:lvl5pPr>
            <a:lvl6pPr marL="2286000" lvl="5" algn="l" defTabSz="914400">
              <a:lnSpc>
                <a:spcPct val="130000"/>
              </a:lnSpc>
              <a:defRPr sz="1800" kern="1200">
                <a:solidFill>
                  <a:schemeClr val="tx1"/>
                </a:solidFill>
                <a:latin typeface="微软雅黑"/>
                <a:ea typeface="微软雅黑"/>
              </a:defRPr>
            </a:lvl6pPr>
            <a:lvl7pPr marL="2743200" lvl="6" algn="l" defTabSz="914400">
              <a:lnSpc>
                <a:spcPct val="130000"/>
              </a:lnSpc>
              <a:defRPr sz="1800" kern="1200">
                <a:solidFill>
                  <a:schemeClr val="tx1"/>
                </a:solidFill>
                <a:latin typeface="微软雅黑"/>
                <a:ea typeface="微软雅黑"/>
              </a:defRPr>
            </a:lvl7pPr>
            <a:lvl8pPr marL="3200400" lvl="7" algn="l" defTabSz="914400">
              <a:lnSpc>
                <a:spcPct val="130000"/>
              </a:lnSpc>
              <a:defRPr sz="1800" kern="1200">
                <a:solidFill>
                  <a:schemeClr val="tx1"/>
                </a:solidFill>
                <a:latin typeface="微软雅黑"/>
                <a:ea typeface="微软雅黑"/>
              </a:defRPr>
            </a:lvl8pPr>
            <a:lvl9pPr marL="3657600" lvl="8" algn="l" defTabSz="914400">
              <a:lnSpc>
                <a:spcPct val="130000"/>
              </a:lnSpc>
              <a:defRPr sz="1800" kern="1200">
                <a:solidFill>
                  <a:schemeClr val="tx1"/>
                </a:solidFill>
                <a:latin typeface="微软雅黑"/>
                <a:ea typeface="微软雅黑"/>
              </a:defRPr>
            </a:lvl9pPr>
          </a:lstStyle>
          <a:p>
            <a:pPr/>
            <a:r>
              <a:rPr sz="1200" b="1">
                <a:solidFill>
                  <a:srgbClr val="FFFFFF"/>
                </a:solidFill>
                <a:latin typeface="Microsoft YaHei"/>
                <a:ea typeface="Microsoft YaHei"/>
              </a:rPr>
              <a:t>教育部+</a:t>
            </a:r>
            <a:r>
              <a:rPr sz="1200" b="1">
                <a:solidFill>
                  <a:srgbClr val="FFFFFF"/>
                </a:solidFill>
                <a:latin typeface="Microsoft YaHei"/>
                <a:ea typeface="Microsoft YaHei"/>
              </a:rPr>
              <a:t>科技部</a:t>
            </a:r>
            <a:r>
              <a:rPr sz="1200" b="1">
                <a:solidFill>
                  <a:srgbClr val="FFFFFF"/>
                </a:solidFill>
                <a:latin typeface="Microsoft YaHei"/>
                <a:ea typeface="Microsoft YaHei"/>
              </a:rPr>
              <a:t>大规模学生跨学段成长跟踪研究</a:t>
            </a:r>
            <a:r>
              <a:rPr/>
              <a:t>大规模学生跨学段成长跟踪研究</a:t>
            </a:r>
          </a:p>
          <a:p>
            <a:pPr marL="0" indent="0">
              <a:buNone/>
            </a:pPr>
            <a:endParaRPr sz="1100">
              <a:solidFill>
                <a:srgbClr val="FFFFFF"/>
              </a:solidFill>
              <a:latin typeface="Microsoft YaHei"/>
              <a:ea typeface="Microsoft YaHei"/>
            </a:endParaRPr>
          </a:p>
        </p:txBody>
      </p:sp>
      <p:sp>
        <p:nvSpPr>
          <p:cNvPr id="13" name=""/>
          <p:cNvSpPr txBox="1"/>
          <p:nvPr/>
        </p:nvSpPr>
        <p:spPr>
          <a:xfrm rot="0" flipH="0" flipV="0">
            <a:off x="913769" y="1435404"/>
            <a:ext cx="4366780" cy="558800"/>
          </a:xfrm>
          <a:prstGeom prst="rect">
            <a:avLst/>
          </a:prstGeom>
          <a:ln w="12700">
            <a:prstDash val="solid"/>
          </a:ln>
        </p:spPr>
        <p:txBody>
          <a:bodyPr>
            <a:spAutoFit/>
          </a:bodyPr>
          <a:lstStyle/>
          <a:p>
            <a:pPr/>
            <a:r>
              <a:rPr sz="2400">
                <a:solidFill>
                  <a:srgbClr val="FFFFFF"/>
                </a:solidFill>
                <a:latin typeface="Microsoft YaHei"/>
                <a:ea typeface="Microsoft YaHei"/>
              </a:rPr>
              <a:t>健康医学</a:t>
            </a:r>
            <a:r>
              <a:rPr sz="2400">
                <a:solidFill>
                  <a:srgbClr val="FFFFFF"/>
                </a:solidFill>
                <a:latin typeface="Microsoft YaHei"/>
                <a:ea typeface="Microsoft YaHei"/>
              </a:rPr>
              <a:t>前期工作基础</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438437" y="1390370"/>
            <a:ext cx="8759669" cy="4569138"/>
          </a:xfrm>
          <a:prstGeom prst="rect">
            <a:avLst/>
          </a:prstGeom>
        </p:spPr>
      </p:pic>
      <p:pic>
        <p:nvPicPr>
          <p:cNvPr id="4" name=""/>
          <p:cNvPicPr/>
          <p:nvPr/>
        </p:nvPicPr>
        <p:blipFill>
          <a:blip r:embed="rId3"/>
          <a:stretch/>
        </p:blipFill>
        <p:spPr>
          <a:xfrm rot="0" flipH="0" flipV="0">
            <a:off x="10671617" y="64"/>
            <a:ext cx="1370098" cy="817955"/>
          </a:xfrm>
          <a:prstGeom prst="rect">
            <a:avLst/>
          </a:prstGeom>
          <a:effectLst>
            <a:innerShdw blurRad="76200" dist="1701800" dir="0">
              <a:srgbClr val="FFFFFF">
                <a:alpha val="100000"/>
              </a:srgbClr>
            </a:innerShdw>
          </a:effectLst>
        </p:spPr>
      </p:pic>
      <p:pic>
        <p:nvPicPr>
          <p:cNvPr id="5" name=""/>
          <p:cNvPicPr/>
          <p:nvPr/>
        </p:nvPicPr>
        <p:blipFill>
          <a:blip r:embed="rId4"/>
          <a:stretch/>
        </p:blipFill>
        <p:spPr>
          <a:xfrm rot="0" flipH="0" flipV="0">
            <a:off x="6901472" y="3267138"/>
            <a:ext cx="4067765" cy="2878747"/>
          </a:xfrm>
          <a:prstGeom prst="rect">
            <a:avLst/>
          </a:prstGeom>
        </p:spPr>
      </p:pic>
      <p:sp>
        <p:nvSpPr>
          <p:cNvPr id="6" name=""/>
          <p:cNvSpPr txBox="1"/>
          <p:nvPr/>
        </p:nvSpPr>
        <p:spPr>
          <a:xfrm rot="0" flipH="0" flipV="0">
            <a:off x="888133" y="618385"/>
            <a:ext cx="5311672" cy="558800"/>
          </a:xfrm>
          <a:prstGeom prst="rect">
            <a:avLst/>
          </a:prstGeom>
          <a:ln w="12700">
            <a:prstDash val="solid"/>
          </a:ln>
        </p:spPr>
        <p:txBody>
          <a:bodyPr>
            <a:spAutoFit/>
          </a:bodyPr>
          <a:lstStyle/>
          <a:p>
            <a:pPr/>
            <a:r>
              <a:rPr sz="2400">
                <a:solidFill>
                  <a:srgbClr val="FFFFFF"/>
                </a:solidFill>
                <a:latin typeface="Microsoft YaHei"/>
                <a:ea typeface="Microsoft YaHei"/>
              </a:rPr>
              <a:t>健康医学的测评工具：脉诊手表</a:t>
            </a:r>
          </a:p>
        </p:txBody>
      </p:sp>
      <p:sp>
        <p:nvSpPr>
          <p:cNvPr id="7" name=""/>
          <p:cNvSpPr txBox="1"/>
          <p:nvPr/>
        </p:nvSpPr>
        <p:spPr>
          <a:xfrm rot="0" flipH="0" flipV="0">
            <a:off x="3261008" y="1390370"/>
            <a:ext cx="485167" cy="323850"/>
          </a:xfrm>
          <a:prstGeom prst="rect">
            <a:avLst/>
          </a:prstGeom>
          <a:ln w="12700">
            <a:prstDash val="solid"/>
          </a:ln>
        </p:spPr>
        <p:txBody>
          <a:bodyPr>
            <a:spAutoFit/>
          </a:bodyPr>
          <a:lstStyle/>
          <a:p>
            <a:pPr/>
            <a:r>
              <a:rPr sz="1200">
                <a:solidFill>
                  <a:srgbClr val="FFFFFF"/>
                </a:solidFill>
                <a:latin typeface="Microsoft YaHei"/>
                <a:ea typeface="Microsoft YaHei"/>
              </a:rPr>
              <a:t>心理 </a:t>
            </a:r>
          </a:p>
        </p:txBody>
      </p:sp>
      <p:sp>
        <p:nvSpPr>
          <p:cNvPr id="8" name=""/>
          <p:cNvSpPr txBox="1"/>
          <p:nvPr/>
        </p:nvSpPr>
        <p:spPr>
          <a:xfrm rot="0" flipH="0" flipV="0">
            <a:off x="4547289" y="5417314"/>
            <a:ext cx="490954" cy="323850"/>
          </a:xfrm>
          <a:prstGeom prst="rect">
            <a:avLst/>
          </a:prstGeom>
          <a:ln w="12700">
            <a:prstDash val="solid"/>
          </a:ln>
        </p:spPr>
        <p:txBody>
          <a:bodyPr>
            <a:spAutoFit/>
          </a:bodyPr>
          <a:lstStyle/>
          <a:p>
            <a:pPr/>
            <a:r>
              <a:rPr sz="1200">
                <a:solidFill>
                  <a:srgbClr val="FFFFFF"/>
                </a:solidFill>
                <a:ea typeface="Microsoft YaHei"/>
              </a:rPr>
              <a:t>生理</a:t>
            </a:r>
          </a:p>
        </p:txBody>
      </p:sp>
      <p:sp>
        <p:nvSpPr>
          <p:cNvPr id="9" name=""/>
          <p:cNvSpPr txBox="1"/>
          <p:nvPr/>
        </p:nvSpPr>
        <p:spPr>
          <a:xfrm rot="0" flipH="0" flipV="0">
            <a:off x="1558489" y="5417314"/>
            <a:ext cx="826362" cy="323850"/>
          </a:xfrm>
          <a:prstGeom prst="rect">
            <a:avLst/>
          </a:prstGeom>
          <a:ln w="12700">
            <a:prstDash val="solid"/>
          </a:ln>
        </p:spPr>
        <p:txBody>
          <a:bodyPr>
            <a:spAutoFit/>
          </a:bodyPr>
          <a:lstStyle/>
          <a:p>
            <a:pPr/>
            <a:r>
              <a:rPr sz="1200">
                <a:solidFill>
                  <a:srgbClr val="FFFFFF"/>
                </a:solidFill>
                <a:latin typeface="Microsoft YaHei"/>
                <a:ea typeface="Microsoft YaHei"/>
              </a:rPr>
              <a:t>社会适应</a:t>
            </a:r>
          </a:p>
        </p:txBody>
      </p:sp>
      <p:pic>
        <p:nvPicPr>
          <p:cNvPr id="10" name=""/>
          <p:cNvPicPr/>
          <p:nvPr/>
        </p:nvPicPr>
        <p:blipFill>
          <a:blip r:embed="rId5"/>
          <a:stretch/>
        </p:blipFill>
        <p:spPr>
          <a:xfrm rot="0" flipH="0" flipV="0">
            <a:off x="7949448" y="1876151"/>
            <a:ext cx="1792884" cy="1716379"/>
          </a:xfrm>
          <a:prstGeom prst="rect">
            <a:avLst/>
          </a:prstGeom>
        </p:spPr>
      </p:pic>
      <p:pic>
        <p:nvPicPr>
          <p:cNvPr id="11" name=""/>
          <p:cNvPicPr/>
          <p:nvPr/>
        </p:nvPicPr>
        <p:blipFill>
          <a:blip r:embed="rId6"/>
          <a:stretch/>
        </p:blipFill>
        <p:spPr>
          <a:xfrm rot="0" flipH="0" flipV="0">
            <a:off x="9751946" y="1954340"/>
            <a:ext cx="1217291" cy="1560000"/>
          </a:xfrm>
          <a:prstGeom prst="rect">
            <a:avLst/>
          </a:prstGeom>
        </p:spPr>
      </p:pic>
      <p:pic>
        <p:nvPicPr>
          <p:cNvPr id="12" name=""/>
          <p:cNvPicPr/>
          <p:nvPr/>
        </p:nvPicPr>
        <p:blipFill>
          <a:blip r:embed="rId7"/>
          <a:stretch/>
        </p:blipFill>
        <p:spPr>
          <a:xfrm rot="0" flipH="0" flipV="0">
            <a:off x="6901472" y="1936044"/>
            <a:ext cx="1047975" cy="1391319"/>
          </a:xfrm>
          <a:prstGeom prst="rect">
            <a:avLst/>
          </a:prstGeom>
        </p:spPr>
      </p:pic>
      <p:sp>
        <p:nvSpPr>
          <p:cNvPr id="13" name=""/>
          <p:cNvSpPr txBox="1"/>
          <p:nvPr/>
        </p:nvSpPr>
        <p:spPr>
          <a:xfrm rot="0" flipH="0" flipV="0">
            <a:off x="7106750" y="3267138"/>
            <a:ext cx="637421" cy="323850"/>
          </a:xfrm>
          <a:prstGeom prst="rect">
            <a:avLst/>
          </a:prstGeom>
          <a:ln w="12700">
            <a:prstDash val="solid"/>
          </a:ln>
        </p:spPr>
        <p:txBody>
          <a:bodyPr>
            <a:spAutoFit/>
          </a:bodyPr>
          <a:lstStyle/>
          <a:p>
            <a:pPr/>
            <a:r>
              <a:rPr sz="1200">
                <a:solidFill>
                  <a:srgbClr val="FFFFFF"/>
                </a:solidFill>
              </a:rPr>
              <a:t>张启明</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pic>
        <p:nvPicPr>
          <p:cNvPr id="3" name=""/>
          <p:cNvPicPr/>
          <p:nvPr/>
        </p:nvPicPr>
        <p:blipFill>
          <a:blip r:embed="rId2"/>
          <a:stretch/>
        </p:blipFill>
        <p:spPr>
          <a:xfrm rot="0" flipH="0" flipV="0">
            <a:off x="909934" y="1211724"/>
            <a:ext cx="7276490" cy="5017707"/>
          </a:xfrm>
          <a:prstGeom prst="rect">
            <a:avLst/>
          </a:prstGeom>
        </p:spPr>
      </p:pic>
      <p:sp>
        <p:nvSpPr>
          <p:cNvPr id="4" name=""/>
          <p:cNvSpPr txBox="1"/>
          <p:nvPr/>
        </p:nvSpPr>
        <p:spPr>
          <a:xfrm rot="0" flipH="0" flipV="0">
            <a:off x="941684" y="458640"/>
            <a:ext cx="6706899" cy="558800"/>
          </a:xfrm>
          <a:prstGeom prst="rect">
            <a:avLst/>
          </a:prstGeom>
          <a:ln w="12700">
            <a:prstDash val="solid"/>
          </a:ln>
        </p:spPr>
        <p:txBody>
          <a:bodyPr>
            <a:spAutoFit/>
          </a:bodyPr>
          <a:lstStyle/>
          <a:p>
            <a:pPr/>
            <a:r>
              <a:rPr sz="2400">
                <a:solidFill>
                  <a:srgbClr val="FFFFFF"/>
                </a:solidFill>
                <a:latin typeface="Microsoft YaHei"/>
                <a:ea typeface="Microsoft YaHei"/>
              </a:rPr>
              <a:t>健康医学的测评报告：</a:t>
            </a:r>
            <a:r>
              <a:rPr sz="2400">
                <a:solidFill>
                  <a:srgbClr val="FFFFFF"/>
                </a:solidFill>
                <a:latin typeface="Microsoft YaHei"/>
                <a:ea typeface="Microsoft YaHei"/>
              </a:rPr>
              <a:t>二十四小时心率分布图</a:t>
            </a:r>
          </a:p>
        </p:txBody>
      </p:sp>
    </p:spTree>
  </p:cSld>
  <p:clrMapOvr>
    <a:masterClrMapping/>
  </p:clrMapOvr>
</p:sld>
</file>